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9"/>
  </p:notesMasterIdLst>
  <p:sldIdLst>
    <p:sldId id="325" r:id="rId5"/>
    <p:sldId id="331" r:id="rId6"/>
    <p:sldId id="332" r:id="rId7"/>
    <p:sldId id="326" r:id="rId8"/>
    <p:sldId id="329" r:id="rId9"/>
    <p:sldId id="330" r:id="rId10"/>
    <p:sldId id="333" r:id="rId11"/>
    <p:sldId id="334" r:id="rId12"/>
    <p:sldId id="335" r:id="rId13"/>
    <p:sldId id="336" r:id="rId14"/>
    <p:sldId id="337" r:id="rId15"/>
    <p:sldId id="338" r:id="rId16"/>
    <p:sldId id="339" r:id="rId17"/>
    <p:sldId id="34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9D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DF172D-1E41-88F0-FF94-AD04B4281585}" v="135" dt="2026-07-27T14:53:56.8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EE3FA9-1508-4A00-9016-A223420DADA4}" type="datetimeFigureOut">
              <a:t>7/27/2026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386B1D-3A3E-4345-9D20-B9E5E5E3B216}" type="slidenum">
              <a:t>‹#›</a:t>
            </a:fld>
            <a:endParaRPr lang="en-US"/>
          </a:p>
        </p:txBody>
      </p:sp>
    </p:spTree>
    <p:extLst>
      <p:ext uri="{BB962C8B-B14F-4D97-AF65-F5344CB8AC3E}">
        <p14:creationId xmlns:p14="http://schemas.microsoft.com/office/powerpoint/2010/main" val="14270743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BBB2F-93E8-2BC6-827B-B3A3AC0688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51AC82-E945-1675-2CF7-DE4E4ACED7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9964E8-82CD-F420-29E3-4964633A2CC8}"/>
              </a:ext>
            </a:extLst>
          </p:cNvPr>
          <p:cNvSpPr>
            <a:spLocks noGrp="1"/>
          </p:cNvSpPr>
          <p:nvPr>
            <p:ph type="body" idx="1"/>
          </p:nvPr>
        </p:nvSpPr>
        <p:spPr/>
        <p:txBody>
          <a:bodyPr/>
          <a:lstStyle/>
          <a:p>
            <a:r>
              <a:rPr lang="en-US"/>
              <a:t>Ask students to answer the questions on their activity sheet. </a:t>
            </a:r>
          </a:p>
          <a:p>
            <a:endParaRPr lang="en-US" dirty="0"/>
          </a:p>
          <a:p>
            <a:r>
              <a:rPr lang="en-US"/>
              <a:t>If you have already used the “Mix-it-up” activity, you may review student answers and skip steps 3-6 in the “Introduction” of the activity. </a:t>
            </a:r>
          </a:p>
          <a:p>
            <a:r>
              <a:rPr lang="en-US"/>
              <a:t>As students record their answers in their Student Guidebooks, circulate the classroom looking for specificity. Encourage students with vague answers to go back and narrow down their responses. </a:t>
            </a:r>
          </a:p>
          <a:p>
            <a:endParaRPr lang="en-US" dirty="0">
              <a:ea typeface="Calibri"/>
              <a:cs typeface="Calibri"/>
            </a:endParaRPr>
          </a:p>
        </p:txBody>
      </p:sp>
      <p:sp>
        <p:nvSpPr>
          <p:cNvPr id="4" name="Slide Number Placeholder 3">
            <a:extLst>
              <a:ext uri="{FF2B5EF4-FFF2-40B4-BE49-F238E27FC236}">
                <a16:creationId xmlns:a16="http://schemas.microsoft.com/office/drawing/2014/main" id="{1EDB227C-10F0-BDDD-E652-3D5A39148455}"/>
              </a:ext>
            </a:extLst>
          </p:cNvPr>
          <p:cNvSpPr>
            <a:spLocks noGrp="1"/>
          </p:cNvSpPr>
          <p:nvPr>
            <p:ph type="sldNum" sz="quarter" idx="5"/>
          </p:nvPr>
        </p:nvSpPr>
        <p:spPr/>
        <p:txBody>
          <a:bodyPr/>
          <a:lstStyle/>
          <a:p>
            <a:fld id="{B11A8DAD-EBF2-4D6E-9CAD-8DDF3BD40A3B}" type="slidenum">
              <a:rPr lang="en-US"/>
              <a:t>3</a:t>
            </a:fld>
            <a:endParaRPr lang="en-US"/>
          </a:p>
        </p:txBody>
      </p:sp>
    </p:spTree>
    <p:extLst>
      <p:ext uri="{BB962C8B-B14F-4D97-AF65-F5344CB8AC3E}">
        <p14:creationId xmlns:p14="http://schemas.microsoft.com/office/powerpoint/2010/main" val="957032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EE6CD-06CD-9D05-8C8A-5C6C161437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56E0A2-B0C8-75AE-A8D5-D12058ABD3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3A9123-985B-453B-E5BC-4AA5A804133A}"/>
              </a:ext>
            </a:extLst>
          </p:cNvPr>
          <p:cNvSpPr>
            <a:spLocks noGrp="1"/>
          </p:cNvSpPr>
          <p:nvPr>
            <p:ph type="body" idx="1"/>
          </p:nvPr>
        </p:nvSpPr>
        <p:spPr/>
        <p:txBody>
          <a:bodyPr/>
          <a:lstStyle/>
          <a:p>
            <a:r>
              <a:rPr lang="en-US"/>
              <a:t>Select several students to share their answers. </a:t>
            </a:r>
          </a:p>
        </p:txBody>
      </p:sp>
      <p:sp>
        <p:nvSpPr>
          <p:cNvPr id="4" name="Slide Number Placeholder 3">
            <a:extLst>
              <a:ext uri="{FF2B5EF4-FFF2-40B4-BE49-F238E27FC236}">
                <a16:creationId xmlns:a16="http://schemas.microsoft.com/office/drawing/2014/main" id="{CCCE2731-C921-6E46-1B9C-8233E05B2621}"/>
              </a:ext>
            </a:extLst>
          </p:cNvPr>
          <p:cNvSpPr>
            <a:spLocks noGrp="1"/>
          </p:cNvSpPr>
          <p:nvPr>
            <p:ph type="sldNum" sz="quarter" idx="5"/>
          </p:nvPr>
        </p:nvSpPr>
        <p:spPr/>
        <p:txBody>
          <a:bodyPr/>
          <a:lstStyle/>
          <a:p>
            <a:fld id="{B11A8DAD-EBF2-4D6E-9CAD-8DDF3BD40A3B}" type="slidenum">
              <a:rPr lang="en-US"/>
              <a:t>4</a:t>
            </a:fld>
            <a:endParaRPr lang="en-US"/>
          </a:p>
        </p:txBody>
      </p:sp>
    </p:spTree>
    <p:extLst>
      <p:ext uri="{BB962C8B-B14F-4D97-AF65-F5344CB8AC3E}">
        <p14:creationId xmlns:p14="http://schemas.microsoft.com/office/powerpoint/2010/main" val="1254363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Tell students that today they will be giving each other feedback on their Junior STEM Challenge solution or presentation. </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43386B1D-3A3E-4345-9D20-B9E5E5E3B216}" type="slidenum">
              <a:rPr lang="en-US"/>
              <a:t>4</a:t>
            </a:fld>
            <a:endParaRPr lang="en-US"/>
          </a:p>
        </p:txBody>
      </p:sp>
    </p:spTree>
    <p:extLst>
      <p:ext uri="{BB962C8B-B14F-4D97-AF65-F5344CB8AC3E}">
        <p14:creationId xmlns:p14="http://schemas.microsoft.com/office/powerpoint/2010/main" val="2656193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6E85F-256F-734F-D0CF-5FEA3420CF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F621CC-1B7F-1130-3371-BBA803CC03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317F3B-C585-0B45-C272-899F6723EDA0}"/>
              </a:ext>
            </a:extLst>
          </p:cNvPr>
          <p:cNvSpPr>
            <a:spLocks noGrp="1"/>
          </p:cNvSpPr>
          <p:nvPr>
            <p:ph type="body" idx="1"/>
          </p:nvPr>
        </p:nvSpPr>
        <p:spPr/>
        <p:txBody>
          <a:bodyPr/>
          <a:lstStyle/>
          <a:p>
            <a:r>
              <a:rPr lang="en-US"/>
              <a:t>Ask students to talk with their group about why it is important that they only use constructive criticism when giving feedback to each other today. Students should discuss the importance of constructive criticism for at least 2 minutes. </a:t>
            </a:r>
          </a:p>
          <a:p>
            <a:endParaRPr lang="en-US" dirty="0"/>
          </a:p>
          <a:p>
            <a:r>
              <a:rPr lang="en-US"/>
              <a:t>Ask each group to share what they discussed. </a:t>
            </a:r>
          </a:p>
          <a:p>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1D81C428-7FA3-2844-50EC-7B342696DB88}"/>
              </a:ext>
            </a:extLst>
          </p:cNvPr>
          <p:cNvSpPr>
            <a:spLocks noGrp="1"/>
          </p:cNvSpPr>
          <p:nvPr>
            <p:ph type="sldNum" sz="quarter" idx="5"/>
          </p:nvPr>
        </p:nvSpPr>
        <p:spPr/>
        <p:txBody>
          <a:bodyPr/>
          <a:lstStyle/>
          <a:p>
            <a:fld id="{B11A8DAD-EBF2-4D6E-9CAD-8DDF3BD40A3B}" type="slidenum">
              <a:rPr lang="en-US"/>
              <a:t>5</a:t>
            </a:fld>
            <a:endParaRPr lang="en-US"/>
          </a:p>
        </p:txBody>
      </p:sp>
    </p:spTree>
    <p:extLst>
      <p:ext uri="{BB962C8B-B14F-4D97-AF65-F5344CB8AC3E}">
        <p14:creationId xmlns:p14="http://schemas.microsoft.com/office/powerpoint/2010/main" val="571895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BA86F-9261-68E4-4E8D-FB9865C1A7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87A4EC-CF01-CA71-1854-503A60F4BA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4BC80D-198B-762F-3AAA-11A70B0CFD16}"/>
              </a:ext>
            </a:extLst>
          </p:cNvPr>
          <p:cNvSpPr>
            <a:spLocks noGrp="1"/>
          </p:cNvSpPr>
          <p:nvPr>
            <p:ph type="body" idx="1"/>
          </p:nvPr>
        </p:nvSpPr>
        <p:spPr/>
        <p:txBody>
          <a:bodyPr/>
          <a:lstStyle/>
          <a:p>
            <a:r>
              <a:rPr lang="en-US"/>
              <a:t>Pass out either the solution or presentation checklist to each student group and tell students to take a minute to read over the checklist to learn what they need to have a strong solution or presentation. </a:t>
            </a:r>
          </a:p>
          <a:p>
            <a:endParaRPr lang="en-US" dirty="0"/>
          </a:p>
          <a:p>
            <a:r>
              <a:rPr lang="en-US"/>
              <a:t>Let students know that they might not have everything on their checklist. This is okay because they are still working on making their solution or presentation. They can always add anything that they are missing later. </a:t>
            </a:r>
          </a:p>
          <a:p>
            <a:endParaRPr lang="en-US" dirty="0">
              <a:ea typeface="Calibri"/>
              <a:cs typeface="Calibri"/>
            </a:endParaRPr>
          </a:p>
          <a:p>
            <a:r>
              <a:rPr lang="en-US"/>
              <a:t>Tell students that they will be giving each other feedback using this checklist. </a:t>
            </a:r>
          </a:p>
          <a:p>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016139D2-1A52-22E4-5F3A-26B5695174DD}"/>
              </a:ext>
            </a:extLst>
          </p:cNvPr>
          <p:cNvSpPr>
            <a:spLocks noGrp="1"/>
          </p:cNvSpPr>
          <p:nvPr>
            <p:ph type="sldNum" sz="quarter" idx="5"/>
          </p:nvPr>
        </p:nvSpPr>
        <p:spPr/>
        <p:txBody>
          <a:bodyPr/>
          <a:lstStyle/>
          <a:p>
            <a:fld id="{B11A8DAD-EBF2-4D6E-9CAD-8DDF3BD40A3B}" type="slidenum">
              <a:rPr lang="en-US"/>
              <a:t>6</a:t>
            </a:fld>
            <a:endParaRPr lang="en-US"/>
          </a:p>
        </p:txBody>
      </p:sp>
    </p:spTree>
    <p:extLst>
      <p:ext uri="{BB962C8B-B14F-4D97-AF65-F5344CB8AC3E}">
        <p14:creationId xmlns:p14="http://schemas.microsoft.com/office/powerpoint/2010/main" val="17943059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FBEE4-AC33-0166-C038-1713392EA3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9302E5-5496-1FB8-4548-B45A041035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B7016C-9DA8-E32A-F981-E10A5921F8A5}"/>
              </a:ext>
            </a:extLst>
          </p:cNvPr>
          <p:cNvSpPr>
            <a:spLocks noGrp="1"/>
          </p:cNvSpPr>
          <p:nvPr>
            <p:ph type="body" idx="1"/>
          </p:nvPr>
        </p:nvSpPr>
        <p:spPr/>
        <p:txBody>
          <a:bodyPr/>
          <a:lstStyle/>
          <a:p>
            <a:r>
              <a:rPr lang="en-US" b="1"/>
              <a:t>Exemplar Response: </a:t>
            </a:r>
            <a:r>
              <a:rPr lang="en-US"/>
              <a:t>The point of this activity is to get feedback that we can use to make our Junior STEM Challenge project better. </a:t>
            </a:r>
          </a:p>
        </p:txBody>
      </p:sp>
      <p:sp>
        <p:nvSpPr>
          <p:cNvPr id="4" name="Slide Number Placeholder 3">
            <a:extLst>
              <a:ext uri="{FF2B5EF4-FFF2-40B4-BE49-F238E27FC236}">
                <a16:creationId xmlns:a16="http://schemas.microsoft.com/office/drawing/2014/main" id="{E4E967FC-001A-E539-88AE-D42490387D62}"/>
              </a:ext>
            </a:extLst>
          </p:cNvPr>
          <p:cNvSpPr>
            <a:spLocks noGrp="1"/>
          </p:cNvSpPr>
          <p:nvPr>
            <p:ph type="sldNum" sz="quarter" idx="5"/>
          </p:nvPr>
        </p:nvSpPr>
        <p:spPr/>
        <p:txBody>
          <a:bodyPr/>
          <a:lstStyle/>
          <a:p>
            <a:fld id="{B11A8DAD-EBF2-4D6E-9CAD-8DDF3BD40A3B}" type="slidenum">
              <a:rPr lang="en-US"/>
              <a:t>7</a:t>
            </a:fld>
            <a:endParaRPr lang="en-US"/>
          </a:p>
        </p:txBody>
      </p:sp>
    </p:spTree>
    <p:extLst>
      <p:ext uri="{BB962C8B-B14F-4D97-AF65-F5344CB8AC3E}">
        <p14:creationId xmlns:p14="http://schemas.microsoft.com/office/powerpoint/2010/main" val="34202861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A2905-D08F-CB56-70AD-72AE5F3606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51CA59-81F2-FEA6-BEA4-43DA17402B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BA7CD8-14D8-DD05-ECD3-A9DAE7C78A96}"/>
              </a:ext>
            </a:extLst>
          </p:cNvPr>
          <p:cNvSpPr>
            <a:spLocks noGrp="1"/>
          </p:cNvSpPr>
          <p:nvPr>
            <p:ph type="body" idx="1"/>
          </p:nvPr>
        </p:nvSpPr>
        <p:spPr/>
        <p:txBody>
          <a:bodyPr/>
          <a:lstStyle/>
          <a:p>
            <a:r>
              <a:rPr lang="en-US"/>
              <a:t>Tell students to use what they have so far to create an outline that covers each of the items on their checklist. They will use this outline to present their solution or presentation to other groups. </a:t>
            </a:r>
          </a:p>
          <a:p>
            <a:endParaRPr lang="en-US" dirty="0"/>
          </a:p>
          <a:p>
            <a:r>
              <a:rPr lang="en-US"/>
              <a:t>Tell students that if they do not have something that is on their checklist, they draft their ideas in their outline. </a:t>
            </a:r>
          </a:p>
          <a:p>
            <a:r>
              <a:rPr lang="en-US"/>
              <a:t>Give students at least 5 minutes to create their outline. Make sure students know that the outline should contain brief statements and not complete sentences. These should be bullet points. </a:t>
            </a:r>
          </a:p>
          <a:p>
            <a:endParaRPr lang="en-US" dirty="0"/>
          </a:p>
          <a:p>
            <a:r>
              <a:rPr lang="en-US"/>
              <a:t>As students draft an outline, circulate the classroom. If students are writing complete sentences, remind students that their outlines should be short statements. When they are presenting their outline to another group for feedback, they should not their outline word-for-word. The outline should only be used to help them remember what they need to talk about. </a:t>
            </a:r>
          </a:p>
          <a:p>
            <a:endParaRPr lang="en-US" dirty="0">
              <a:ea typeface="Calibri"/>
              <a:cs typeface="Calibri"/>
            </a:endParaRPr>
          </a:p>
        </p:txBody>
      </p:sp>
      <p:sp>
        <p:nvSpPr>
          <p:cNvPr id="4" name="Slide Number Placeholder 3">
            <a:extLst>
              <a:ext uri="{FF2B5EF4-FFF2-40B4-BE49-F238E27FC236}">
                <a16:creationId xmlns:a16="http://schemas.microsoft.com/office/drawing/2014/main" id="{C8A0CABB-64BE-A2B5-BEB5-DE065BA5878F}"/>
              </a:ext>
            </a:extLst>
          </p:cNvPr>
          <p:cNvSpPr>
            <a:spLocks noGrp="1"/>
          </p:cNvSpPr>
          <p:nvPr>
            <p:ph type="sldNum" sz="quarter" idx="5"/>
          </p:nvPr>
        </p:nvSpPr>
        <p:spPr/>
        <p:txBody>
          <a:bodyPr/>
          <a:lstStyle/>
          <a:p>
            <a:fld id="{B11A8DAD-EBF2-4D6E-9CAD-8DDF3BD40A3B}" type="slidenum">
              <a:rPr lang="en-US"/>
              <a:t>8</a:t>
            </a:fld>
            <a:endParaRPr lang="en-US"/>
          </a:p>
        </p:txBody>
      </p:sp>
    </p:spTree>
    <p:extLst>
      <p:ext uri="{BB962C8B-B14F-4D97-AF65-F5344CB8AC3E}">
        <p14:creationId xmlns:p14="http://schemas.microsoft.com/office/powerpoint/2010/main" val="1539057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1F830-B4F9-5F0D-1B52-3AB157F464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59E991-7942-5CFF-47B2-A46685C31B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2F1F17-EC14-3809-892A-F8A760ABF6DE}"/>
              </a:ext>
            </a:extLst>
          </p:cNvPr>
          <p:cNvSpPr>
            <a:spLocks noGrp="1"/>
          </p:cNvSpPr>
          <p:nvPr>
            <p:ph type="body" idx="1"/>
          </p:nvPr>
        </p:nvSpPr>
        <p:spPr/>
        <p:txBody>
          <a:bodyPr/>
          <a:lstStyle/>
          <a:p>
            <a:r>
              <a:rPr lang="en-US"/>
              <a:t>Tell students to practice presenting their outline with their group. Suggest that groups use this time to figure out which students in their group will be presenting each part of their outline. </a:t>
            </a:r>
          </a:p>
          <a:p>
            <a:endParaRPr lang="en-US" dirty="0"/>
          </a:p>
          <a:p>
            <a:r>
              <a:rPr lang="en-US"/>
              <a:t>As students practice, circulate the classroom to provide general feedback. </a:t>
            </a:r>
          </a:p>
          <a:p>
            <a:endParaRPr lang="en-US" dirty="0">
              <a:ea typeface="Calibri"/>
              <a:cs typeface="Calibri"/>
            </a:endParaRPr>
          </a:p>
        </p:txBody>
      </p:sp>
      <p:sp>
        <p:nvSpPr>
          <p:cNvPr id="4" name="Slide Number Placeholder 3">
            <a:extLst>
              <a:ext uri="{FF2B5EF4-FFF2-40B4-BE49-F238E27FC236}">
                <a16:creationId xmlns:a16="http://schemas.microsoft.com/office/drawing/2014/main" id="{6A714404-B700-1EAE-9CAA-0376DB0FC9E3}"/>
              </a:ext>
            </a:extLst>
          </p:cNvPr>
          <p:cNvSpPr>
            <a:spLocks noGrp="1"/>
          </p:cNvSpPr>
          <p:nvPr>
            <p:ph type="sldNum" sz="quarter" idx="5"/>
          </p:nvPr>
        </p:nvSpPr>
        <p:spPr/>
        <p:txBody>
          <a:bodyPr/>
          <a:lstStyle/>
          <a:p>
            <a:fld id="{B11A8DAD-EBF2-4D6E-9CAD-8DDF3BD40A3B}" type="slidenum">
              <a:rPr lang="en-US"/>
              <a:t>9</a:t>
            </a:fld>
            <a:endParaRPr lang="en-US"/>
          </a:p>
        </p:txBody>
      </p:sp>
    </p:spTree>
    <p:extLst>
      <p:ext uri="{BB962C8B-B14F-4D97-AF65-F5344CB8AC3E}">
        <p14:creationId xmlns:p14="http://schemas.microsoft.com/office/powerpoint/2010/main" val="39658284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1F830-B4F9-5F0D-1B52-3AB157F464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59E991-7942-5CFF-47B2-A46685C31B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2F1F17-EC14-3809-892A-F8A760ABF6DE}"/>
              </a:ext>
            </a:extLst>
          </p:cNvPr>
          <p:cNvSpPr>
            <a:spLocks noGrp="1"/>
          </p:cNvSpPr>
          <p:nvPr>
            <p:ph type="body" idx="1"/>
          </p:nvPr>
        </p:nvSpPr>
        <p:spPr/>
        <p:txBody>
          <a:bodyPr/>
          <a:lstStyle/>
          <a:p>
            <a:r>
              <a:rPr lang="en-US"/>
              <a:t>Tell students to find another group. Once they find another group, each group should take turns presenting their outline to each other. As one group presents, the other group should take notes and check items off the checklist. Remind students that the goal of this activity to give each other constructive criticism to help them improve their Junior STEM Challenge projects. </a:t>
            </a:r>
          </a:p>
          <a:p>
            <a:endParaRPr lang="en-US" dirty="0"/>
          </a:p>
          <a:p>
            <a:r>
              <a:rPr lang="en-US"/>
              <a:t>If needed, students can partner with more than one group. </a:t>
            </a:r>
          </a:p>
          <a:p>
            <a:endParaRPr lang="en-US" dirty="0">
              <a:ea typeface="Calibri"/>
              <a:cs typeface="Calibri"/>
            </a:endParaRPr>
          </a:p>
          <a:p>
            <a:r>
              <a:rPr lang="en-US"/>
              <a:t>Tell students that each presentation should only take about 5 minutes. Set a 5-minute timer and tell students to begin their first presentation. </a:t>
            </a:r>
          </a:p>
          <a:p>
            <a:r>
              <a:rPr lang="en-US"/>
              <a:t>As students present, circulate the classroom to provide general feedback. Do not interrupt student presentations and only provide general feedback when there is a natural pause in the presentation. </a:t>
            </a:r>
          </a:p>
          <a:p>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6A714404-B700-1EAE-9CAA-0376DB0FC9E3}"/>
              </a:ext>
            </a:extLst>
          </p:cNvPr>
          <p:cNvSpPr>
            <a:spLocks noGrp="1"/>
          </p:cNvSpPr>
          <p:nvPr>
            <p:ph type="sldNum" sz="quarter" idx="5"/>
          </p:nvPr>
        </p:nvSpPr>
        <p:spPr/>
        <p:txBody>
          <a:bodyPr/>
          <a:lstStyle/>
          <a:p>
            <a:fld id="{B11A8DAD-EBF2-4D6E-9CAD-8DDF3BD40A3B}" type="slidenum">
              <a:rPr lang="en-US"/>
              <a:t>10</a:t>
            </a:fld>
            <a:endParaRPr lang="en-US"/>
          </a:p>
        </p:txBody>
      </p:sp>
    </p:spTree>
    <p:extLst>
      <p:ext uri="{BB962C8B-B14F-4D97-AF65-F5344CB8AC3E}">
        <p14:creationId xmlns:p14="http://schemas.microsoft.com/office/powerpoint/2010/main" val="39658284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936B4-5EF4-91A8-288B-3B07F33373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D4CE3B-42E0-1EE4-63E9-0500FAF838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E967E1-63D6-593C-AFA0-C1179157D3BB}"/>
              </a:ext>
            </a:extLst>
          </p:cNvPr>
          <p:cNvSpPr>
            <a:spLocks noGrp="1"/>
          </p:cNvSpPr>
          <p:nvPr>
            <p:ph type="body" idx="1"/>
          </p:nvPr>
        </p:nvSpPr>
        <p:spPr/>
        <p:txBody>
          <a:bodyPr/>
          <a:lstStyle/>
          <a:p>
            <a:r>
              <a:rPr lang="en-US"/>
              <a:t>After the timer goes off, tell students to take 3 minutes to talk with their group. The presenting group should talk about the things they want to improve, and the reviewing group should finish filling out and adding any additional notes to the checklist. Set a 3-minute timer. </a:t>
            </a:r>
          </a:p>
          <a:p>
            <a:endParaRPr lang="en-US" dirty="0">
              <a:ea typeface="Calibri"/>
              <a:cs typeface="Calibri"/>
            </a:endParaRPr>
          </a:p>
        </p:txBody>
      </p:sp>
      <p:sp>
        <p:nvSpPr>
          <p:cNvPr id="4" name="Slide Number Placeholder 3">
            <a:extLst>
              <a:ext uri="{FF2B5EF4-FFF2-40B4-BE49-F238E27FC236}">
                <a16:creationId xmlns:a16="http://schemas.microsoft.com/office/drawing/2014/main" id="{A3A51C5E-832D-66E4-10C8-792EE62665C0}"/>
              </a:ext>
            </a:extLst>
          </p:cNvPr>
          <p:cNvSpPr>
            <a:spLocks noGrp="1"/>
          </p:cNvSpPr>
          <p:nvPr>
            <p:ph type="sldNum" sz="quarter" idx="5"/>
          </p:nvPr>
        </p:nvSpPr>
        <p:spPr/>
        <p:txBody>
          <a:bodyPr/>
          <a:lstStyle/>
          <a:p>
            <a:fld id="{B11A8DAD-EBF2-4D6E-9CAD-8DDF3BD40A3B}" type="slidenum">
              <a:rPr lang="en-US"/>
              <a:t>11</a:t>
            </a:fld>
            <a:endParaRPr lang="en-US"/>
          </a:p>
        </p:txBody>
      </p:sp>
    </p:spTree>
    <p:extLst>
      <p:ext uri="{BB962C8B-B14F-4D97-AF65-F5344CB8AC3E}">
        <p14:creationId xmlns:p14="http://schemas.microsoft.com/office/powerpoint/2010/main" val="22696448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42077-27B1-39CE-1484-50BA29013D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A6E00C-0A1D-D569-3F67-C69A2254F5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99DCE3-78A9-E4A2-2AD3-B2ABBFDBD1DA}"/>
              </a:ext>
            </a:extLst>
          </p:cNvPr>
          <p:cNvSpPr>
            <a:spLocks noGrp="1"/>
          </p:cNvSpPr>
          <p:nvPr>
            <p:ph type="body" idx="1"/>
          </p:nvPr>
        </p:nvSpPr>
        <p:spPr/>
        <p:txBody>
          <a:bodyPr/>
          <a:lstStyle/>
          <a:p>
            <a:r>
              <a:rPr lang="en-US"/>
              <a:t>Tell students to switch roles and repeat the review process. The students that just presented will now review the presentation of their partnered group. </a:t>
            </a:r>
          </a:p>
          <a:p>
            <a:endParaRPr lang="en-US" dirty="0">
              <a:ea typeface="Calibri"/>
              <a:cs typeface="Calibri"/>
            </a:endParaRPr>
          </a:p>
        </p:txBody>
      </p:sp>
      <p:sp>
        <p:nvSpPr>
          <p:cNvPr id="4" name="Slide Number Placeholder 3">
            <a:extLst>
              <a:ext uri="{FF2B5EF4-FFF2-40B4-BE49-F238E27FC236}">
                <a16:creationId xmlns:a16="http://schemas.microsoft.com/office/drawing/2014/main" id="{80448A96-3874-2044-D3AA-6DB86E52B6EC}"/>
              </a:ext>
            </a:extLst>
          </p:cNvPr>
          <p:cNvSpPr>
            <a:spLocks noGrp="1"/>
          </p:cNvSpPr>
          <p:nvPr>
            <p:ph type="sldNum" sz="quarter" idx="5"/>
          </p:nvPr>
        </p:nvSpPr>
        <p:spPr/>
        <p:txBody>
          <a:bodyPr/>
          <a:lstStyle/>
          <a:p>
            <a:fld id="{B11A8DAD-EBF2-4D6E-9CAD-8DDF3BD40A3B}" type="slidenum">
              <a:rPr lang="en-US"/>
              <a:t>11</a:t>
            </a:fld>
            <a:endParaRPr lang="en-US"/>
          </a:p>
        </p:txBody>
      </p:sp>
    </p:spTree>
    <p:extLst>
      <p:ext uri="{BB962C8B-B14F-4D97-AF65-F5344CB8AC3E}">
        <p14:creationId xmlns:p14="http://schemas.microsoft.com/office/powerpoint/2010/main" val="13971175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E8DA8-5A40-6ACE-E139-C38F88F7D4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59C3FE-2932-342C-DACB-2382E12454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F7A6D9-0F96-5816-9013-0453DFC28C44}"/>
              </a:ext>
            </a:extLst>
          </p:cNvPr>
          <p:cNvSpPr>
            <a:spLocks noGrp="1"/>
          </p:cNvSpPr>
          <p:nvPr>
            <p:ph type="body" idx="1"/>
          </p:nvPr>
        </p:nvSpPr>
        <p:spPr/>
        <p:txBody>
          <a:bodyPr/>
          <a:lstStyle/>
          <a:p>
            <a:r>
              <a:rPr lang="en-US"/>
              <a:t>Once both groups have presented, tell students to trade their checklists and read each other’s feedback. </a:t>
            </a:r>
          </a:p>
          <a:p>
            <a:endParaRPr lang="en-US" dirty="0">
              <a:ea typeface="Calibri"/>
              <a:cs typeface="Calibri"/>
            </a:endParaRPr>
          </a:p>
          <a:p>
            <a:r>
              <a:rPr lang="en-US"/>
              <a:t>Tell students to ask each other any questions they have about the feedback they received. </a:t>
            </a:r>
          </a:p>
        </p:txBody>
      </p:sp>
      <p:sp>
        <p:nvSpPr>
          <p:cNvPr id="4" name="Slide Number Placeholder 3">
            <a:extLst>
              <a:ext uri="{FF2B5EF4-FFF2-40B4-BE49-F238E27FC236}">
                <a16:creationId xmlns:a16="http://schemas.microsoft.com/office/drawing/2014/main" id="{427B187E-E424-2C9E-845C-C19A3C286030}"/>
              </a:ext>
            </a:extLst>
          </p:cNvPr>
          <p:cNvSpPr>
            <a:spLocks noGrp="1"/>
          </p:cNvSpPr>
          <p:nvPr>
            <p:ph type="sldNum" sz="quarter" idx="5"/>
          </p:nvPr>
        </p:nvSpPr>
        <p:spPr/>
        <p:txBody>
          <a:bodyPr/>
          <a:lstStyle/>
          <a:p>
            <a:fld id="{B11A8DAD-EBF2-4D6E-9CAD-8DDF3BD40A3B}" type="slidenum">
              <a:rPr lang="en-US"/>
              <a:t>13</a:t>
            </a:fld>
            <a:endParaRPr lang="en-US"/>
          </a:p>
        </p:txBody>
      </p:sp>
    </p:spTree>
    <p:extLst>
      <p:ext uri="{BB962C8B-B14F-4D97-AF65-F5344CB8AC3E}">
        <p14:creationId xmlns:p14="http://schemas.microsoft.com/office/powerpoint/2010/main" val="37706307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2630D-759F-1820-F899-69641EC9AB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837510-2FBA-94CB-551A-5B5C14DDFA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8A383E-DD46-F29C-D8E0-BC21390BFBB8}"/>
              </a:ext>
            </a:extLst>
          </p:cNvPr>
          <p:cNvSpPr>
            <a:spLocks noGrp="1"/>
          </p:cNvSpPr>
          <p:nvPr>
            <p:ph type="body" idx="1"/>
          </p:nvPr>
        </p:nvSpPr>
        <p:spPr/>
        <p:txBody>
          <a:bodyPr/>
          <a:lstStyle/>
          <a:p>
            <a:r>
              <a:rPr lang="en-US"/>
              <a:t>Tell students to go back and add onto their outlines using the feedback they received, get a new checklist, find a new group, and repeat the feedback process. </a:t>
            </a:r>
          </a:p>
          <a:p>
            <a:endParaRPr lang="en-US" dirty="0">
              <a:ea typeface="Calibri"/>
              <a:cs typeface="Calibri"/>
            </a:endParaRPr>
          </a:p>
          <a:p>
            <a:r>
              <a:rPr lang="en-US"/>
              <a:t>Students should continue the process of presenting and giving feedback for as long as time allows. </a:t>
            </a:r>
          </a:p>
        </p:txBody>
      </p:sp>
      <p:sp>
        <p:nvSpPr>
          <p:cNvPr id="4" name="Slide Number Placeholder 3">
            <a:extLst>
              <a:ext uri="{FF2B5EF4-FFF2-40B4-BE49-F238E27FC236}">
                <a16:creationId xmlns:a16="http://schemas.microsoft.com/office/drawing/2014/main" id="{5023978C-8B54-52EF-3FB6-2366B450CF0D}"/>
              </a:ext>
            </a:extLst>
          </p:cNvPr>
          <p:cNvSpPr>
            <a:spLocks noGrp="1"/>
          </p:cNvSpPr>
          <p:nvPr>
            <p:ph type="sldNum" sz="quarter" idx="5"/>
          </p:nvPr>
        </p:nvSpPr>
        <p:spPr/>
        <p:txBody>
          <a:bodyPr/>
          <a:lstStyle/>
          <a:p>
            <a:fld id="{B11A8DAD-EBF2-4D6E-9CAD-8DDF3BD40A3B}" type="slidenum">
              <a:rPr lang="en-US"/>
              <a:t>14</a:t>
            </a:fld>
            <a:endParaRPr lang="en-US"/>
          </a:p>
        </p:txBody>
      </p:sp>
    </p:spTree>
    <p:extLst>
      <p:ext uri="{BB962C8B-B14F-4D97-AF65-F5344CB8AC3E}">
        <p14:creationId xmlns:p14="http://schemas.microsoft.com/office/powerpoint/2010/main" val="9387256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7/27/2026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7/27/2026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7/27/2026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7/27/2026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7/27/2026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7/27/2026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73408" y="992094"/>
            <a:ext cx="3616913" cy="2795160"/>
          </a:xfrm>
        </p:spPr>
        <p:txBody>
          <a:bodyPr>
            <a:normAutofit/>
          </a:bodyPr>
          <a:lstStyle/>
          <a:p>
            <a:r>
              <a:rPr lang="en-US" sz="4400"/>
              <a:t>Mix-it-up</a:t>
            </a:r>
            <a:endParaRPr lang="en-US"/>
          </a:p>
        </p:txBody>
      </p:sp>
      <p:sp>
        <p:nvSpPr>
          <p:cNvPr id="3" name="Subtitle 2"/>
          <p:cNvSpPr>
            <a:spLocks noGrp="1"/>
          </p:cNvSpPr>
          <p:nvPr>
            <p:ph type="subTitle" idx="1"/>
          </p:nvPr>
        </p:nvSpPr>
        <p:spPr>
          <a:xfrm>
            <a:off x="996287" y="4121253"/>
            <a:ext cx="3125337" cy="1136843"/>
          </a:xfrm>
        </p:spPr>
        <p:txBody>
          <a:bodyPr vert="horz" lIns="91440" tIns="45720" rIns="91440" bIns="45720" rtlCol="0" anchor="t">
            <a:normAutofit/>
          </a:bodyPr>
          <a:lstStyle/>
          <a:p>
            <a:r>
              <a:rPr lang="en-US" sz="1800"/>
              <a:t>Activity 5</a:t>
            </a:r>
          </a:p>
        </p:txBody>
      </p:sp>
      <p:pic>
        <p:nvPicPr>
          <p:cNvPr id="5" name="Picture 4">
            <a:extLst>
              <a:ext uri="{FF2B5EF4-FFF2-40B4-BE49-F238E27FC236}">
                <a16:creationId xmlns:a16="http://schemas.microsoft.com/office/drawing/2014/main" id="{D547BD9F-844D-B178-DE02-C8D26B405A04}"/>
              </a:ext>
            </a:extLst>
          </p:cNvPr>
          <p:cNvPicPr>
            <a:picLocks noChangeAspect="1"/>
          </p:cNvPicPr>
          <p:nvPr/>
        </p:nvPicPr>
        <p:blipFill>
          <a:blip r:embed="rId2"/>
          <a:stretch>
            <a:fillRect/>
          </a:stretch>
        </p:blipFill>
        <p:spPr>
          <a:xfrm>
            <a:off x="5585412" y="1712684"/>
            <a:ext cx="6137463" cy="3512459"/>
          </a:xfrm>
          <a:prstGeom prst="rect">
            <a:avLst/>
          </a:prstGeom>
        </p:spPr>
      </p:pic>
    </p:spTree>
    <p:extLst>
      <p:ext uri="{BB962C8B-B14F-4D97-AF65-F5344CB8AC3E}">
        <p14:creationId xmlns:p14="http://schemas.microsoft.com/office/powerpoint/2010/main" val="2071970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B1C3C-4E3C-3007-CC1C-DBBF10F976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A2A3B2-22BD-23A8-88C9-D7A909740411}"/>
              </a:ext>
            </a:extLst>
          </p:cNvPr>
          <p:cNvSpPr>
            <a:spLocks noGrp="1"/>
          </p:cNvSpPr>
          <p:nvPr>
            <p:ph type="title"/>
          </p:nvPr>
        </p:nvSpPr>
        <p:spPr>
          <a:xfrm>
            <a:off x="838200" y="655411"/>
            <a:ext cx="10515600" cy="1325563"/>
          </a:xfrm>
        </p:spPr>
        <p:txBody>
          <a:bodyPr/>
          <a:lstStyle/>
          <a:p>
            <a:r>
              <a:rPr lang="en-US" b="1">
                <a:solidFill>
                  <a:srgbClr val="219DBA"/>
                </a:solidFill>
                <a:ea typeface="+mj-lt"/>
                <a:cs typeface="+mj-lt"/>
              </a:rPr>
              <a:t>Write: </a:t>
            </a:r>
            <a:r>
              <a:rPr lang="en-US">
                <a:ea typeface="+mj-lt"/>
                <a:cs typeface="+mj-lt"/>
              </a:rPr>
              <a:t>Answer the questions on your worksheet</a:t>
            </a:r>
            <a:endParaRPr lang="en-US"/>
          </a:p>
        </p:txBody>
      </p:sp>
      <p:sp>
        <p:nvSpPr>
          <p:cNvPr id="3" name="Content Placeholder 2">
            <a:extLst>
              <a:ext uri="{FF2B5EF4-FFF2-40B4-BE49-F238E27FC236}">
                <a16:creationId xmlns:a16="http://schemas.microsoft.com/office/drawing/2014/main" id="{0F083714-E902-96C5-C724-B478E9D9498D}"/>
              </a:ext>
            </a:extLst>
          </p:cNvPr>
          <p:cNvSpPr>
            <a:spLocks noGrp="1"/>
          </p:cNvSpPr>
          <p:nvPr>
            <p:ph idx="1"/>
          </p:nvPr>
        </p:nvSpPr>
        <p:spPr>
          <a:xfrm>
            <a:off x="838200" y="2115911"/>
            <a:ext cx="10515600" cy="4351338"/>
          </a:xfrm>
        </p:spPr>
        <p:txBody>
          <a:bodyPr vert="horz" lIns="91440" tIns="45720" rIns="91440" bIns="45720" rtlCol="0" anchor="t">
            <a:normAutofit/>
          </a:bodyPr>
          <a:lstStyle/>
          <a:p>
            <a:pPr marL="514350" indent="-514350">
              <a:buAutoNum type="arabicPeriod"/>
            </a:pPr>
            <a:r>
              <a:rPr lang="en-US">
                <a:ea typeface="+mn-lt"/>
                <a:cs typeface="+mn-lt"/>
              </a:rPr>
              <a:t>For each piece of feedback , label it as “constructive criticism (CC),” which is helpful criticism, or “destructive criticism (DC),” </a:t>
            </a:r>
            <a:r>
              <a:rPr lang="en-US" dirty="0">
                <a:ea typeface="+mn-lt"/>
                <a:cs typeface="+mn-lt"/>
              </a:rPr>
              <a:t>which is unhelpful criticism.</a:t>
            </a:r>
            <a:endParaRPr lang="en-US"/>
          </a:p>
          <a:p>
            <a:pPr marL="514350" indent="-514350">
              <a:buAutoNum type="arabicPeriod"/>
            </a:pPr>
            <a:endParaRPr lang="en-US" dirty="0">
              <a:ea typeface="+mn-lt"/>
              <a:cs typeface="+mn-lt"/>
            </a:endParaRPr>
          </a:p>
          <a:p>
            <a:pPr marL="514350" indent="-514350">
              <a:buAutoNum type="arabicPeriod"/>
            </a:pPr>
            <a:r>
              <a:rPr lang="en-US">
                <a:ea typeface="+mn-lt"/>
                <a:cs typeface="+mn-lt"/>
              </a:rPr>
              <a:t>What do you think constructive criticism means? </a:t>
            </a:r>
            <a:endParaRPr lang="en-US"/>
          </a:p>
          <a:p>
            <a:pPr marL="514350" indent="-514350">
              <a:buAutoNum type="arabicPeriod"/>
            </a:pPr>
            <a:endParaRPr lang="en-US" i="1" dirty="0"/>
          </a:p>
          <a:p>
            <a:pPr marL="514350" indent="-514350">
              <a:buAutoNum type="arabicPeriod"/>
            </a:pPr>
            <a:r>
              <a:rPr lang="en-US">
                <a:ea typeface="+mn-lt"/>
                <a:cs typeface="+mn-lt"/>
              </a:rPr>
              <a:t>How is constructive criticism different from other kinds of criticism? </a:t>
            </a:r>
            <a:endParaRPr lang="en-US"/>
          </a:p>
          <a:p>
            <a:pPr marL="514350" indent="-514350">
              <a:buAutoNum type="arabicPeriod"/>
            </a:pPr>
            <a:endParaRPr lang="en-US" dirty="0"/>
          </a:p>
        </p:txBody>
      </p:sp>
      <p:pic>
        <p:nvPicPr>
          <p:cNvPr id="5" name="Picture 4">
            <a:extLst>
              <a:ext uri="{FF2B5EF4-FFF2-40B4-BE49-F238E27FC236}">
                <a16:creationId xmlns:a16="http://schemas.microsoft.com/office/drawing/2014/main" id="{7F2568AD-1321-FA18-A8AD-6776F40219D1}"/>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1036756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C2BA4-A18E-3EF9-A076-339B49A841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D2023E-10FA-7CC8-6B3A-3F4C234EFD45}"/>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a:ea typeface="+mj-lt"/>
                <a:cs typeface="+mj-lt"/>
              </a:rPr>
              <a:t> Share your answers</a:t>
            </a:r>
            <a:endParaRPr lang="en-US" dirty="0">
              <a:ea typeface="+mj-lt"/>
              <a:cs typeface="+mj-lt"/>
            </a:endParaRPr>
          </a:p>
        </p:txBody>
      </p:sp>
      <p:pic>
        <p:nvPicPr>
          <p:cNvPr id="4" name="Picture 3">
            <a:extLst>
              <a:ext uri="{FF2B5EF4-FFF2-40B4-BE49-F238E27FC236}">
                <a16:creationId xmlns:a16="http://schemas.microsoft.com/office/drawing/2014/main" id="{840D0B39-DCAB-7492-D72E-C0730CAA3656}"/>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534459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5F076E-4E75-5B57-BE6F-5E24525ED79D}"/>
              </a:ext>
            </a:extLst>
          </p:cNvPr>
          <p:cNvPicPr>
            <a:picLocks noChangeAspect="1"/>
          </p:cNvPicPr>
          <p:nvPr/>
        </p:nvPicPr>
        <p:blipFill>
          <a:blip r:embed="rId3"/>
          <a:stretch>
            <a:fillRect/>
          </a:stretch>
        </p:blipFill>
        <p:spPr>
          <a:xfrm>
            <a:off x="9669167" y="449135"/>
            <a:ext cx="2254084" cy="1270606"/>
          </a:xfrm>
          <a:prstGeom prst="rect">
            <a:avLst/>
          </a:prstGeom>
        </p:spPr>
      </p:pic>
      <p:sp>
        <p:nvSpPr>
          <p:cNvPr id="2" name="Title 1">
            <a:extLst>
              <a:ext uri="{FF2B5EF4-FFF2-40B4-BE49-F238E27FC236}">
                <a16:creationId xmlns:a16="http://schemas.microsoft.com/office/drawing/2014/main" id="{F247BB56-BB0F-915B-DAE6-D6AAE49AB3E2}"/>
              </a:ext>
            </a:extLst>
          </p:cNvPr>
          <p:cNvSpPr>
            <a:spLocks noGrp="1"/>
          </p:cNvSpPr>
          <p:nvPr>
            <p:ph type="ctrTitle"/>
          </p:nvPr>
        </p:nvSpPr>
        <p:spPr>
          <a:xfrm>
            <a:off x="1524000" y="2236055"/>
            <a:ext cx="9144000" cy="2387600"/>
          </a:xfrm>
        </p:spPr>
        <p:txBody>
          <a:bodyPr vert="horz" lIns="91440" tIns="45720" rIns="91440" bIns="45720" rtlCol="0" anchor="ctr">
            <a:normAutofit/>
          </a:bodyPr>
          <a:lstStyle/>
          <a:p>
            <a:r>
              <a:rPr lang="en-US" b="1">
                <a:solidFill>
                  <a:srgbClr val="D77157"/>
                </a:solidFill>
                <a:ea typeface="+mj-lt"/>
                <a:cs typeface="+mj-lt"/>
              </a:rPr>
              <a:t>Let's Get Feedback!</a:t>
            </a:r>
            <a:endParaRPr lang="en-US"/>
          </a:p>
        </p:txBody>
      </p:sp>
    </p:spTree>
    <p:extLst>
      <p:ext uri="{BB962C8B-B14F-4D97-AF65-F5344CB8AC3E}">
        <p14:creationId xmlns:p14="http://schemas.microsoft.com/office/powerpoint/2010/main" val="358056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7E140-9635-5E97-EC00-9EB42CFB47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E8DFAE-6046-C096-8EB2-C616BD71DD06}"/>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dirty="0">
                <a:solidFill>
                  <a:srgbClr val="219DBA"/>
                </a:solidFill>
                <a:ea typeface="+mj-lt"/>
                <a:cs typeface="+mj-lt"/>
              </a:rPr>
              <a:t>Discuss:</a:t>
            </a:r>
            <a:r>
              <a:rPr lang="en-US">
                <a:ea typeface="+mj-lt"/>
                <a:cs typeface="+mj-lt"/>
              </a:rPr>
              <a:t> Why it is important that you  only use constructive criticism </a:t>
            </a:r>
            <a:r>
              <a:rPr lang="en-US" dirty="0">
                <a:ea typeface="+mj-lt"/>
                <a:cs typeface="+mj-lt"/>
              </a:rPr>
              <a:t>when </a:t>
            </a:r>
            <a:r>
              <a:rPr lang="en-US">
                <a:ea typeface="+mj-lt"/>
                <a:cs typeface="+mj-lt"/>
              </a:rPr>
              <a:t>giving feedback to each other today?</a:t>
            </a:r>
            <a:endParaRPr lang="en-US" dirty="0">
              <a:ea typeface="+mj-lt"/>
              <a:cs typeface="+mj-lt"/>
            </a:endParaRPr>
          </a:p>
        </p:txBody>
      </p:sp>
      <p:pic>
        <p:nvPicPr>
          <p:cNvPr id="4" name="Picture 3">
            <a:extLst>
              <a:ext uri="{FF2B5EF4-FFF2-40B4-BE49-F238E27FC236}">
                <a16:creationId xmlns:a16="http://schemas.microsoft.com/office/drawing/2014/main" id="{475CCDD5-308E-B3C9-0B0B-0DEE6B6CCE72}"/>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8503289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F660F-D7B8-4C40-3F33-6CF492A073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27182A-D41F-3D28-49C2-BDAA741032AE}"/>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dirty="0">
                <a:solidFill>
                  <a:srgbClr val="219DBA"/>
                </a:solidFill>
                <a:ea typeface="+mj-lt"/>
                <a:cs typeface="+mj-lt"/>
              </a:rPr>
              <a:t>Discuss:</a:t>
            </a:r>
            <a:r>
              <a:rPr lang="en-US" dirty="0">
                <a:ea typeface="+mj-lt"/>
                <a:cs typeface="+mj-lt"/>
              </a:rPr>
              <a:t> Read your </a:t>
            </a:r>
            <a:r>
              <a:rPr lang="en-US">
                <a:ea typeface="+mj-lt"/>
                <a:cs typeface="+mj-lt"/>
              </a:rPr>
              <a:t>checklist</a:t>
            </a:r>
            <a:endParaRPr lang="en-US" dirty="0">
              <a:ea typeface="+mj-lt"/>
              <a:cs typeface="+mj-lt"/>
            </a:endParaRPr>
          </a:p>
        </p:txBody>
      </p:sp>
      <p:pic>
        <p:nvPicPr>
          <p:cNvPr id="4" name="Picture 3">
            <a:extLst>
              <a:ext uri="{FF2B5EF4-FFF2-40B4-BE49-F238E27FC236}">
                <a16:creationId xmlns:a16="http://schemas.microsoft.com/office/drawing/2014/main" id="{FBD4E177-DB57-8878-4D7C-04CB216B1EF3}"/>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1430496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403BD-A50B-17FD-9380-F0CDC3A5A2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FF1B74-BF2C-C73B-5F3C-737E044CE8FF}"/>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a:ea typeface="+mj-lt"/>
                <a:cs typeface="+mj-lt"/>
              </a:rPr>
              <a:t> What do you think is the point of this activity? </a:t>
            </a:r>
            <a:endParaRPr lang="en-US" dirty="0">
              <a:ea typeface="+mj-lt"/>
              <a:cs typeface="+mj-lt"/>
            </a:endParaRPr>
          </a:p>
        </p:txBody>
      </p:sp>
      <p:pic>
        <p:nvPicPr>
          <p:cNvPr id="4" name="Picture 3">
            <a:extLst>
              <a:ext uri="{FF2B5EF4-FFF2-40B4-BE49-F238E27FC236}">
                <a16:creationId xmlns:a16="http://schemas.microsoft.com/office/drawing/2014/main" id="{F41BA41C-44F2-21B0-C883-606255B6DF33}"/>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2954218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4FB33-2A02-AA26-FD85-CE72F88637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71FF07-E1B8-6EA0-E090-F64CC8C9A038}"/>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dirty="0">
                <a:solidFill>
                  <a:srgbClr val="219DBA"/>
                </a:solidFill>
                <a:ea typeface="+mj-lt"/>
                <a:cs typeface="+mj-lt"/>
              </a:rPr>
              <a:t>Write:</a:t>
            </a:r>
            <a:r>
              <a:rPr lang="en-US" dirty="0">
                <a:ea typeface="+mj-lt"/>
                <a:cs typeface="+mj-lt"/>
              </a:rPr>
              <a:t> Create an outline that </a:t>
            </a:r>
            <a:r>
              <a:rPr lang="en-US">
                <a:ea typeface="+mj-lt"/>
                <a:cs typeface="+mj-lt"/>
              </a:rPr>
              <a:t>covers each of the items on the </a:t>
            </a:r>
            <a:r>
              <a:rPr lang="en-US" dirty="0">
                <a:ea typeface="+mj-lt"/>
                <a:cs typeface="+mj-lt"/>
              </a:rPr>
              <a:t>checklist</a:t>
            </a:r>
          </a:p>
        </p:txBody>
      </p:sp>
      <p:pic>
        <p:nvPicPr>
          <p:cNvPr id="4" name="Picture 3">
            <a:extLst>
              <a:ext uri="{FF2B5EF4-FFF2-40B4-BE49-F238E27FC236}">
                <a16:creationId xmlns:a16="http://schemas.microsoft.com/office/drawing/2014/main" id="{219CDC5A-268A-67BD-82AE-72BF8C8D21FA}"/>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1638840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6CBA0-521C-B95A-CEE8-BB29CA7107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00B14A-3F05-B845-6E29-2C0938E2A431}"/>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dirty="0">
                <a:solidFill>
                  <a:srgbClr val="219DBA"/>
                </a:solidFill>
                <a:ea typeface="+mj-lt"/>
                <a:cs typeface="+mj-lt"/>
              </a:rPr>
              <a:t>Practice:</a:t>
            </a:r>
            <a:r>
              <a:rPr lang="en-US" dirty="0">
                <a:ea typeface="+mj-lt"/>
                <a:cs typeface="+mj-lt"/>
              </a:rPr>
              <a:t> Practice presenting </a:t>
            </a:r>
            <a:r>
              <a:rPr lang="en-US">
                <a:ea typeface="+mj-lt"/>
                <a:cs typeface="+mj-lt"/>
              </a:rPr>
              <a:t>your  outline with your group</a:t>
            </a:r>
          </a:p>
        </p:txBody>
      </p:sp>
      <p:pic>
        <p:nvPicPr>
          <p:cNvPr id="4" name="Picture 3">
            <a:extLst>
              <a:ext uri="{FF2B5EF4-FFF2-40B4-BE49-F238E27FC236}">
                <a16:creationId xmlns:a16="http://schemas.microsoft.com/office/drawing/2014/main" id="{B1DBA194-6B74-A5BF-8E50-175A9EE5D0E9}"/>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1778744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6CBA0-521C-B95A-CEE8-BB29CA7107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00B14A-3F05-B845-6E29-2C0938E2A431}"/>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dirty="0">
                <a:solidFill>
                  <a:srgbClr val="219DBA"/>
                </a:solidFill>
                <a:ea typeface="+mj-lt"/>
                <a:cs typeface="+mj-lt"/>
              </a:rPr>
              <a:t>Present:</a:t>
            </a:r>
            <a:r>
              <a:rPr lang="en-US" dirty="0">
                <a:ea typeface="+mj-lt"/>
                <a:cs typeface="+mj-lt"/>
              </a:rPr>
              <a:t> Present to another group or listen to another groups presentation</a:t>
            </a:r>
          </a:p>
        </p:txBody>
      </p:sp>
      <p:pic>
        <p:nvPicPr>
          <p:cNvPr id="4" name="Picture 3">
            <a:extLst>
              <a:ext uri="{FF2B5EF4-FFF2-40B4-BE49-F238E27FC236}">
                <a16:creationId xmlns:a16="http://schemas.microsoft.com/office/drawing/2014/main" id="{B1DBA194-6B74-A5BF-8E50-175A9EE5D0E9}"/>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536229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E8517-491D-1A23-19E0-72E3554FA3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10BA20-8C24-D60A-8713-E79F3A4135E0}"/>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Discuss:</a:t>
            </a:r>
            <a:r>
              <a:rPr lang="en-US">
                <a:ea typeface="+mj-lt"/>
                <a:cs typeface="+mj-lt"/>
              </a:rPr>
              <a:t> Talk with your group about what you want to improve</a:t>
            </a:r>
          </a:p>
        </p:txBody>
      </p:sp>
      <p:pic>
        <p:nvPicPr>
          <p:cNvPr id="4" name="Picture 3">
            <a:extLst>
              <a:ext uri="{FF2B5EF4-FFF2-40B4-BE49-F238E27FC236}">
                <a16:creationId xmlns:a16="http://schemas.microsoft.com/office/drawing/2014/main" id="{B963C8CC-435C-9D89-5DFC-AD9F181AC768}"/>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549941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5A781-4662-5800-6FB4-30DED6DA6D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32CB03-683C-6064-5119-F5E2EA42469C}"/>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dirty="0">
                <a:solidFill>
                  <a:srgbClr val="219DBA"/>
                </a:solidFill>
                <a:ea typeface="+mj-lt"/>
                <a:cs typeface="+mj-lt"/>
              </a:rPr>
              <a:t>Present:</a:t>
            </a:r>
            <a:r>
              <a:rPr lang="en-US" dirty="0">
                <a:ea typeface="+mj-lt"/>
                <a:cs typeface="+mj-lt"/>
              </a:rPr>
              <a:t> Present to another group or listen to another groups presentation</a:t>
            </a:r>
          </a:p>
        </p:txBody>
      </p:sp>
      <p:pic>
        <p:nvPicPr>
          <p:cNvPr id="4" name="Picture 3">
            <a:extLst>
              <a:ext uri="{FF2B5EF4-FFF2-40B4-BE49-F238E27FC236}">
                <a16:creationId xmlns:a16="http://schemas.microsoft.com/office/drawing/2014/main" id="{A9C9178A-79E0-CD89-D0A6-20EE6F56E24C}"/>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1016620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30A1E-CE7C-63BB-7055-134D8FC48A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4A7C4E-4E4E-57F7-4407-B23F3E06C43F}"/>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dirty="0">
                <a:solidFill>
                  <a:srgbClr val="219DBA"/>
                </a:solidFill>
                <a:ea typeface="+mj-lt"/>
                <a:cs typeface="+mj-lt"/>
              </a:rPr>
              <a:t>Discuss:</a:t>
            </a:r>
            <a:r>
              <a:rPr lang="en-US" dirty="0">
                <a:ea typeface="+mj-lt"/>
                <a:cs typeface="+mj-lt"/>
              </a:rPr>
              <a:t> Look at your feedback </a:t>
            </a:r>
            <a:r>
              <a:rPr lang="en-US">
                <a:ea typeface="+mj-lt"/>
                <a:cs typeface="+mj-lt"/>
              </a:rPr>
              <a:t>and ask any questions you may have.</a:t>
            </a:r>
            <a:endParaRPr lang="en-US" dirty="0">
              <a:ea typeface="+mj-lt"/>
              <a:cs typeface="+mj-lt"/>
            </a:endParaRPr>
          </a:p>
        </p:txBody>
      </p:sp>
      <p:pic>
        <p:nvPicPr>
          <p:cNvPr id="4" name="Picture 3">
            <a:extLst>
              <a:ext uri="{FF2B5EF4-FFF2-40B4-BE49-F238E27FC236}">
                <a16:creationId xmlns:a16="http://schemas.microsoft.com/office/drawing/2014/main" id="{9D34B7D3-FF9F-89CD-88EC-968FE1A3EA7F}"/>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35366648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0E9B5-F963-4ACE-9EAF-78C3C30BE17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A301FB1-AF22-4E7F-BF67-C896A6906C03}"/>
              </a:ext>
            </a:extLst>
          </p:cNvPr>
          <p:cNvPicPr>
            <a:picLocks noChangeAspect="1"/>
          </p:cNvPicPr>
          <p:nvPr/>
        </p:nvPicPr>
        <p:blipFill>
          <a:blip r:embed="rId3"/>
          <a:stretch>
            <a:fillRect/>
          </a:stretch>
        </p:blipFill>
        <p:spPr>
          <a:xfrm>
            <a:off x="9669167" y="449135"/>
            <a:ext cx="2254084" cy="1270606"/>
          </a:xfrm>
          <a:prstGeom prst="rect">
            <a:avLst/>
          </a:prstGeom>
        </p:spPr>
      </p:pic>
      <p:sp>
        <p:nvSpPr>
          <p:cNvPr id="9" name="Title 1">
            <a:extLst>
              <a:ext uri="{FF2B5EF4-FFF2-40B4-BE49-F238E27FC236}">
                <a16:creationId xmlns:a16="http://schemas.microsoft.com/office/drawing/2014/main" id="{393CD938-5AE2-4581-D750-4553FA76D36D}"/>
              </a:ext>
            </a:extLst>
          </p:cNvPr>
          <p:cNvSpPr txBox="1">
            <a:spLocks/>
          </p:cNvSpPr>
          <p:nvPr/>
        </p:nvSpPr>
        <p:spPr>
          <a:xfrm>
            <a:off x="1524000" y="2236055"/>
            <a:ext cx="9144000" cy="238760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r>
              <a:rPr lang="en-US" b="1" dirty="0">
                <a:solidFill>
                  <a:srgbClr val="D77157"/>
                </a:solidFill>
              </a:rPr>
              <a:t>Incorporate your feedback, </a:t>
            </a:r>
            <a:r>
              <a:rPr lang="en-US" b="1">
                <a:solidFill>
                  <a:srgbClr val="D77157"/>
                </a:solidFill>
              </a:rPr>
              <a:t>get a new checklist, find a new group, and repeat!</a:t>
            </a:r>
            <a:endParaRPr lang="en-US" b="1" dirty="0">
              <a:solidFill>
                <a:srgbClr val="D77157"/>
              </a:solidFill>
            </a:endParaRPr>
          </a:p>
        </p:txBody>
      </p:sp>
    </p:spTree>
    <p:extLst>
      <p:ext uri="{BB962C8B-B14F-4D97-AF65-F5344CB8AC3E}">
        <p14:creationId xmlns:p14="http://schemas.microsoft.com/office/powerpoint/2010/main" val="18408667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0A168A0DA65864BA04F1B64B3C52E8B" ma:contentTypeVersion="15" ma:contentTypeDescription="Create a new document." ma:contentTypeScope="" ma:versionID="af3935aaf13112e3c9c0762047f65a1f">
  <xsd:schema xmlns:xsd="http://www.w3.org/2001/XMLSchema" xmlns:xs="http://www.w3.org/2001/XMLSchema" xmlns:p="http://schemas.microsoft.com/office/2006/metadata/properties" xmlns:ns2="cf627a82-c438-4f09-bb70-4df5ae928c0f" xmlns:ns3="ca4b5d80-b151-4335-bdd1-d1b7ebad3e82" targetNamespace="http://schemas.microsoft.com/office/2006/metadata/properties" ma:root="true" ma:fieldsID="6f520dca8e8bcb15ff7946d1f5af2859" ns2:_="" ns3:_="">
    <xsd:import namespace="cf627a82-c438-4f09-bb70-4df5ae928c0f"/>
    <xsd:import namespace="ca4b5d80-b151-4335-bdd1-d1b7ebad3e8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627a82-c438-4f09-bb70-4df5ae928c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f7488d59-e36b-4014-bae3-b1702c59b55f"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a4b5d80-b151-4335-bdd1-d1b7ebad3e8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7711b8b5-395b-4921-9fa0-0593f3367675}" ma:internalName="TaxCatchAll" ma:showField="CatchAllData" ma:web="ca4b5d80-b151-4335-bdd1-d1b7ebad3e8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ca4b5d80-b151-4335-bdd1-d1b7ebad3e82" xsi:nil="true"/>
    <lcf76f155ced4ddcb4097134ff3c332f xmlns="cf627a82-c438-4f09-bb70-4df5ae928c0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1086DAB-2F57-42CC-9619-A948D5EC1912}">
  <ds:schemaRefs>
    <ds:schemaRef ds:uri="http://schemas.microsoft.com/sharepoint/v3/contenttype/forms"/>
  </ds:schemaRefs>
</ds:datastoreItem>
</file>

<file path=customXml/itemProps2.xml><?xml version="1.0" encoding="utf-8"?>
<ds:datastoreItem xmlns:ds="http://schemas.openxmlformats.org/officeDocument/2006/customXml" ds:itemID="{376AC1CB-064D-46BC-9093-08DF1A3887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627a82-c438-4f09-bb70-4df5ae928c0f"/>
    <ds:schemaRef ds:uri="ca4b5d80-b151-4335-bdd1-d1b7ebad3e8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FE27E4A-2B68-48A0-8949-4AB0373A2FCC}">
  <ds:schemaRefs>
    <ds:schemaRef ds:uri="http://schemas.microsoft.com/office/2006/metadata/properties"/>
    <ds:schemaRef ds:uri="http://schemas.microsoft.com/office/infopath/2007/PartnerControls"/>
    <ds:schemaRef ds:uri="ca4b5d80-b151-4335-bdd1-d1b7ebad3e82"/>
    <ds:schemaRef ds:uri="cf627a82-c438-4f09-bb70-4df5ae928c0f"/>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14</Slides>
  <Notes>13</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Mix-it-up</vt:lpstr>
      <vt:lpstr>Write: Answer the questions on your worksheet</vt:lpstr>
      <vt:lpstr>Share: Share your answers</vt:lpstr>
      <vt:lpstr>Let's Get Feedback!</vt:lpstr>
      <vt:lpstr>Discuss: Why it is important that you  only use constructive criticism when giving feedback to each other today?</vt:lpstr>
      <vt:lpstr>Discuss: Read your checklist</vt:lpstr>
      <vt:lpstr>Share: What do you think is the point of this activity? </vt:lpstr>
      <vt:lpstr>Write: Create an outline that covers each of the items on the checklist</vt:lpstr>
      <vt:lpstr>Practice: Practice presenting your  outline with your group</vt:lpstr>
      <vt:lpstr>Present: Present to another group or listen to another groups presentation</vt:lpstr>
      <vt:lpstr>Discuss: Talk with your group about what you want to improve</vt:lpstr>
      <vt:lpstr>Present: Present to another group or listen to another groups presentation</vt:lpstr>
      <vt:lpstr>Discuss: Look at your feedback and ask any questions you may have.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340</cp:revision>
  <dcterms:created xsi:type="dcterms:W3CDTF">2024-05-06T20:12:25Z</dcterms:created>
  <dcterms:modified xsi:type="dcterms:W3CDTF">2026-07-27T14:54:38Z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0x01010060A168A0DA65864BA04F1B64B3C52E8B</vt:lpwstr>
  </property>
  <property fmtid="{D5CDD505-2E9C-101B-9397-08002B2CF9AE}" pid="3" name="MediaServiceImageTags">
    <vt:lpwstr/>
  </property>
</Properties>
</file>