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322" r:id="rId5"/>
    <p:sldId id="325" r:id="rId6"/>
    <p:sldId id="326" r:id="rId7"/>
    <p:sldId id="327" r:id="rId8"/>
    <p:sldId id="323" r:id="rId9"/>
    <p:sldId id="328" r:id="rId10"/>
    <p:sldId id="329" r:id="rId11"/>
    <p:sldId id="330" r:id="rId12"/>
    <p:sldId id="324" r:id="rId13"/>
    <p:sldId id="345" r:id="rId14"/>
    <p:sldId id="331" r:id="rId15"/>
    <p:sldId id="332" r:id="rId16"/>
    <p:sldId id="333" r:id="rId17"/>
    <p:sldId id="334" r:id="rId18"/>
    <p:sldId id="336" r:id="rId19"/>
    <p:sldId id="335" r:id="rId20"/>
    <p:sldId id="337" r:id="rId21"/>
    <p:sldId id="338" r:id="rId22"/>
    <p:sldId id="339" r:id="rId23"/>
    <p:sldId id="340" r:id="rId24"/>
    <p:sldId id="341" r:id="rId25"/>
    <p:sldId id="342" r:id="rId26"/>
    <p:sldId id="344" r:id="rId27"/>
    <p:sldId id="34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7157"/>
    <a:srgbClr val="219D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919F75-C594-2EAE-1EEA-A00E0E28985B}" v="10" dt="2026-07-27T14:32:23.3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FEC80-B717-4F6C-A7B4-A8A0ED695F83}" type="datetimeFigureOut">
              <a:t>7/27/2026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5FEFCE-0919-4F30-BE8A-2552EA4E0675}" type="slidenum">
              <a:t>‹#›</a:t>
            </a:fld>
            <a:endParaRPr lang="en-US"/>
          </a:p>
        </p:txBody>
      </p:sp>
    </p:spTree>
    <p:extLst>
      <p:ext uri="{BB962C8B-B14F-4D97-AF65-F5344CB8AC3E}">
        <p14:creationId xmlns:p14="http://schemas.microsoft.com/office/powerpoint/2010/main" val="654973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C42A-793B-BEE5-F442-8A5F9EB47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A3515-08D7-3A88-CABB-8D9DE053E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0234B-C324-1784-08F9-741F88D3FE3C}"/>
              </a:ext>
            </a:extLst>
          </p:cNvPr>
          <p:cNvSpPr>
            <a:spLocks noGrp="1"/>
          </p:cNvSpPr>
          <p:nvPr>
            <p:ph type="body" idx="1"/>
          </p:nvPr>
        </p:nvSpPr>
        <p:spPr/>
        <p:txBody>
          <a:bodyPr/>
          <a:lstStyle/>
          <a:p>
            <a:r>
              <a:rPr lang="en-US" b="1"/>
              <a:t>Exemplar Response:</a:t>
            </a:r>
            <a:r>
              <a:rPr lang="en-US" b="1" i="1" dirty="0"/>
              <a:t> </a:t>
            </a:r>
            <a:r>
              <a:rPr lang="en-US" i="1"/>
              <a:t>Student answers may vary. </a:t>
            </a:r>
          </a:p>
        </p:txBody>
      </p:sp>
      <p:sp>
        <p:nvSpPr>
          <p:cNvPr id="4" name="Slide Number Placeholder 3">
            <a:extLst>
              <a:ext uri="{FF2B5EF4-FFF2-40B4-BE49-F238E27FC236}">
                <a16:creationId xmlns:a16="http://schemas.microsoft.com/office/drawing/2014/main" id="{028B1E64-C0D0-608F-1680-B8E960283E48}"/>
              </a:ext>
            </a:extLst>
          </p:cNvPr>
          <p:cNvSpPr>
            <a:spLocks noGrp="1"/>
          </p:cNvSpPr>
          <p:nvPr>
            <p:ph type="sldNum" sz="quarter" idx="5"/>
          </p:nvPr>
        </p:nvSpPr>
        <p:spPr/>
        <p:txBody>
          <a:bodyPr/>
          <a:lstStyle/>
          <a:p>
            <a:fld id="{B11A8DAD-EBF2-4D6E-9CAD-8DDF3BD40A3B}" type="slidenum">
              <a:rPr lang="en-US"/>
              <a:t>2</a:t>
            </a:fld>
            <a:endParaRPr lang="en-US"/>
          </a:p>
        </p:txBody>
      </p:sp>
    </p:spTree>
    <p:extLst>
      <p:ext uri="{BB962C8B-B14F-4D97-AF65-F5344CB8AC3E}">
        <p14:creationId xmlns:p14="http://schemas.microsoft.com/office/powerpoint/2010/main" val="119850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2CCE7-B478-9210-A13B-18E4F5982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241007-DCC4-BDD8-3208-E90C6D24D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82966B-BD4C-C4A1-3817-8A8645066024}"/>
              </a:ext>
            </a:extLst>
          </p:cNvPr>
          <p:cNvSpPr>
            <a:spLocks noGrp="1"/>
          </p:cNvSpPr>
          <p:nvPr>
            <p:ph type="body" idx="1"/>
          </p:nvPr>
        </p:nvSpPr>
        <p:spPr/>
        <p:txBody>
          <a:bodyPr/>
          <a:lstStyle/>
          <a:p>
            <a:r>
              <a:rPr lang="en-US" b="1"/>
              <a:t>Exemplar Response: </a:t>
            </a:r>
            <a:r>
              <a:rPr lang="en-US"/>
              <a:t>Not all presentations will be the same. That’s because different presentations are designed to do different things. </a:t>
            </a:r>
          </a:p>
        </p:txBody>
      </p:sp>
      <p:sp>
        <p:nvSpPr>
          <p:cNvPr id="4" name="Slide Number Placeholder 3">
            <a:extLst>
              <a:ext uri="{FF2B5EF4-FFF2-40B4-BE49-F238E27FC236}">
                <a16:creationId xmlns:a16="http://schemas.microsoft.com/office/drawing/2014/main" id="{22D9CC28-7174-F8DB-DD99-8BD20199AA1C}"/>
              </a:ext>
            </a:extLst>
          </p:cNvPr>
          <p:cNvSpPr>
            <a:spLocks noGrp="1"/>
          </p:cNvSpPr>
          <p:nvPr>
            <p:ph type="sldNum" sz="quarter" idx="5"/>
          </p:nvPr>
        </p:nvSpPr>
        <p:spPr/>
        <p:txBody>
          <a:bodyPr/>
          <a:lstStyle/>
          <a:p>
            <a:fld id="{B11A8DAD-EBF2-4D6E-9CAD-8DDF3BD40A3B}" type="slidenum">
              <a:rPr lang="en-US"/>
              <a:t>3</a:t>
            </a:fld>
            <a:endParaRPr lang="en-US"/>
          </a:p>
        </p:txBody>
      </p:sp>
    </p:spTree>
    <p:extLst>
      <p:ext uri="{BB962C8B-B14F-4D97-AF65-F5344CB8AC3E}">
        <p14:creationId xmlns:p14="http://schemas.microsoft.com/office/powerpoint/2010/main" val="2530021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472AA-AEA2-0CD7-AE7B-DB3521D98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0FC87-858C-7B0F-D920-4D93DA7D82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A2180-CF1F-D600-C985-3E2FBDC2797C}"/>
              </a:ext>
            </a:extLst>
          </p:cNvPr>
          <p:cNvSpPr>
            <a:spLocks noGrp="1"/>
          </p:cNvSpPr>
          <p:nvPr>
            <p:ph type="body" idx="1"/>
          </p:nvPr>
        </p:nvSpPr>
        <p:spPr/>
        <p:txBody>
          <a:bodyPr/>
          <a:lstStyle/>
          <a:p>
            <a:r>
              <a:rPr lang="en-US" b="1"/>
              <a:t>Exemplar Response: </a:t>
            </a:r>
            <a:r>
              <a:rPr lang="en-US" i="1"/>
              <a:t>Student answers may vary. Example: Presentations are used to teach information, share work, share data, or convince someone to do something. </a:t>
            </a:r>
          </a:p>
        </p:txBody>
      </p:sp>
      <p:sp>
        <p:nvSpPr>
          <p:cNvPr id="4" name="Slide Number Placeholder 3">
            <a:extLst>
              <a:ext uri="{FF2B5EF4-FFF2-40B4-BE49-F238E27FC236}">
                <a16:creationId xmlns:a16="http://schemas.microsoft.com/office/drawing/2014/main" id="{968E04DF-63CE-C889-1561-890F0D0FDB0B}"/>
              </a:ext>
            </a:extLst>
          </p:cNvPr>
          <p:cNvSpPr>
            <a:spLocks noGrp="1"/>
          </p:cNvSpPr>
          <p:nvPr>
            <p:ph type="sldNum" sz="quarter" idx="5"/>
          </p:nvPr>
        </p:nvSpPr>
        <p:spPr/>
        <p:txBody>
          <a:bodyPr/>
          <a:lstStyle/>
          <a:p>
            <a:fld id="{B11A8DAD-EBF2-4D6E-9CAD-8DDF3BD40A3B}" type="slidenum">
              <a:rPr lang="en-US"/>
              <a:t>4</a:t>
            </a:fld>
            <a:endParaRPr lang="en-US"/>
          </a:p>
        </p:txBody>
      </p:sp>
    </p:spTree>
    <p:extLst>
      <p:ext uri="{BB962C8B-B14F-4D97-AF65-F5344CB8AC3E}">
        <p14:creationId xmlns:p14="http://schemas.microsoft.com/office/powerpoint/2010/main" val="4214909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while the first round of judging in the Junior STEM Challenge is online, top student projects will be invited to the STEM Challenge Expo to present in-person. This means that everyone needs to practice their presentation skills in case they are invited to the STEM Challenge Expo!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55FEFCE-0919-4F30-BE8A-2552EA4E0675}" type="slidenum">
              <a:rPr lang="en-US"/>
              <a:t>5</a:t>
            </a:fld>
            <a:endParaRPr lang="en-US"/>
          </a:p>
        </p:txBody>
      </p:sp>
    </p:spTree>
    <p:extLst>
      <p:ext uri="{BB962C8B-B14F-4D97-AF65-F5344CB8AC3E}">
        <p14:creationId xmlns:p14="http://schemas.microsoft.com/office/powerpoint/2010/main" val="2547817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832B9-CD83-BAC2-0EE3-CB7F4EC9C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A184E-72D4-2E9F-8BD6-0B36B6090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F53477-6DC3-CF51-FA2D-C1BE8F7E4280}"/>
              </a:ext>
            </a:extLst>
          </p:cNvPr>
          <p:cNvSpPr>
            <a:spLocks noGrp="1"/>
          </p:cNvSpPr>
          <p:nvPr>
            <p:ph type="body" idx="1"/>
          </p:nvPr>
        </p:nvSpPr>
        <p:spPr/>
        <p:txBody>
          <a:bodyPr/>
          <a:lstStyle/>
          <a:p>
            <a:r>
              <a:rPr lang="en-US" b="1"/>
              <a:t>Exemplar Response: </a:t>
            </a:r>
            <a:r>
              <a:rPr lang="en-US" i="1"/>
              <a:t>Student answers may vary. For example: Presenting to judges is going to be scarier than presenting to my teacher and classmates because I do not know them and they will be comparing my project to others. </a:t>
            </a:r>
            <a:endParaRPr lang="en-US"/>
          </a:p>
        </p:txBody>
      </p:sp>
      <p:sp>
        <p:nvSpPr>
          <p:cNvPr id="4" name="Slide Number Placeholder 3">
            <a:extLst>
              <a:ext uri="{FF2B5EF4-FFF2-40B4-BE49-F238E27FC236}">
                <a16:creationId xmlns:a16="http://schemas.microsoft.com/office/drawing/2014/main" id="{2A68C001-4745-223C-1AA4-69D41E83AD08}"/>
              </a:ext>
            </a:extLst>
          </p:cNvPr>
          <p:cNvSpPr>
            <a:spLocks noGrp="1"/>
          </p:cNvSpPr>
          <p:nvPr>
            <p:ph type="sldNum" sz="quarter" idx="5"/>
          </p:nvPr>
        </p:nvSpPr>
        <p:spPr/>
        <p:txBody>
          <a:bodyPr/>
          <a:lstStyle/>
          <a:p>
            <a:fld id="{B11A8DAD-EBF2-4D6E-9CAD-8DDF3BD40A3B}" type="slidenum">
              <a:rPr lang="en-US"/>
              <a:t>6</a:t>
            </a:fld>
            <a:endParaRPr lang="en-US"/>
          </a:p>
        </p:txBody>
      </p:sp>
    </p:spTree>
    <p:extLst>
      <p:ext uri="{BB962C8B-B14F-4D97-AF65-F5344CB8AC3E}">
        <p14:creationId xmlns:p14="http://schemas.microsoft.com/office/powerpoint/2010/main" val="1058701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27884-6D05-E7C5-B4AB-1CC7EA839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434A-4569-0D7E-6B30-9894FD1C49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BA2BF7-3D7C-4EEA-C10B-D75E4E391257}"/>
              </a:ext>
            </a:extLst>
          </p:cNvPr>
          <p:cNvSpPr>
            <a:spLocks noGrp="1"/>
          </p:cNvSpPr>
          <p:nvPr>
            <p:ph type="body" idx="1"/>
          </p:nvPr>
        </p:nvSpPr>
        <p:spPr/>
        <p:txBody>
          <a:bodyPr/>
          <a:lstStyle/>
          <a:p>
            <a:r>
              <a:rPr lang="en-US" b="1"/>
              <a:t>Exemplar Response: </a:t>
            </a:r>
            <a:r>
              <a:rPr lang="en-US"/>
              <a:t>By understanding our stakeholders and our background information and sources, we can make a stronger presentation that clearly explains our points and uses evidence to support our solution. It will also help us answer the judge’s questions. </a:t>
            </a:r>
          </a:p>
        </p:txBody>
      </p:sp>
      <p:sp>
        <p:nvSpPr>
          <p:cNvPr id="4" name="Slide Number Placeholder 3">
            <a:extLst>
              <a:ext uri="{FF2B5EF4-FFF2-40B4-BE49-F238E27FC236}">
                <a16:creationId xmlns:a16="http://schemas.microsoft.com/office/drawing/2014/main" id="{E055FFEA-354A-54D2-2D34-418E6A39AD64}"/>
              </a:ext>
            </a:extLst>
          </p:cNvPr>
          <p:cNvSpPr>
            <a:spLocks noGrp="1"/>
          </p:cNvSpPr>
          <p:nvPr>
            <p:ph type="sldNum" sz="quarter" idx="5"/>
          </p:nvPr>
        </p:nvSpPr>
        <p:spPr/>
        <p:txBody>
          <a:bodyPr/>
          <a:lstStyle/>
          <a:p>
            <a:fld id="{B11A8DAD-EBF2-4D6E-9CAD-8DDF3BD40A3B}" type="slidenum">
              <a:rPr lang="en-US"/>
              <a:t>7</a:t>
            </a:fld>
            <a:endParaRPr lang="en-US"/>
          </a:p>
        </p:txBody>
      </p:sp>
    </p:spTree>
    <p:extLst>
      <p:ext uri="{BB962C8B-B14F-4D97-AF65-F5344CB8AC3E}">
        <p14:creationId xmlns:p14="http://schemas.microsoft.com/office/powerpoint/2010/main" val="1967829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65669-6F30-2796-6316-6CA2DA1FD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BADE0-778D-166A-F2EE-139626FB30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BF4E9-30F0-97BE-FFBB-5A2062470119}"/>
              </a:ext>
            </a:extLst>
          </p:cNvPr>
          <p:cNvSpPr>
            <a:spLocks noGrp="1"/>
          </p:cNvSpPr>
          <p:nvPr>
            <p:ph type="body" idx="1"/>
          </p:nvPr>
        </p:nvSpPr>
        <p:spPr/>
        <p:txBody>
          <a:bodyPr/>
          <a:lstStyle/>
          <a:p>
            <a:r>
              <a:rPr lang="en-US" b="1"/>
              <a:t>Exemplar Response: </a:t>
            </a:r>
            <a:r>
              <a:rPr lang="en-US" i="1"/>
              <a:t>Student answers may vary. For example: The judges for the Junior STEM Challenge are our stakeholders, and we need to use our knowledge of our background information and our sources to convince the judges that our project should win the Junior STEM Challenge. Having a strong presentation for the judges increases our chances of winning. </a:t>
            </a:r>
            <a:endParaRPr lang="en-US"/>
          </a:p>
        </p:txBody>
      </p:sp>
      <p:sp>
        <p:nvSpPr>
          <p:cNvPr id="4" name="Slide Number Placeholder 3">
            <a:extLst>
              <a:ext uri="{FF2B5EF4-FFF2-40B4-BE49-F238E27FC236}">
                <a16:creationId xmlns:a16="http://schemas.microsoft.com/office/drawing/2014/main" id="{33CC1151-D808-3A45-6AF8-396040149B4A}"/>
              </a:ext>
            </a:extLst>
          </p:cNvPr>
          <p:cNvSpPr>
            <a:spLocks noGrp="1"/>
          </p:cNvSpPr>
          <p:nvPr>
            <p:ph type="sldNum" sz="quarter" idx="5"/>
          </p:nvPr>
        </p:nvSpPr>
        <p:spPr/>
        <p:txBody>
          <a:bodyPr/>
          <a:lstStyle/>
          <a:p>
            <a:fld id="{B11A8DAD-EBF2-4D6E-9CAD-8DDF3BD40A3B}" type="slidenum">
              <a:rPr lang="en-US"/>
              <a:t>8</a:t>
            </a:fld>
            <a:endParaRPr lang="en-US"/>
          </a:p>
        </p:txBody>
      </p:sp>
    </p:spTree>
    <p:extLst>
      <p:ext uri="{BB962C8B-B14F-4D97-AF65-F5344CB8AC3E}">
        <p14:creationId xmlns:p14="http://schemas.microsoft.com/office/powerpoint/2010/main" val="4246002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good presentations include three things: Ethos, logos, and pathos. </a:t>
            </a:r>
          </a:p>
          <a:p>
            <a:r>
              <a:rPr lang="en-US"/>
              <a:t>Ethos explains why the audience should listen to the presenter. </a:t>
            </a:r>
          </a:p>
          <a:p>
            <a:r>
              <a:rPr lang="en-US"/>
              <a:t>Pathos explains why the audience should care about what is being presented. </a:t>
            </a:r>
          </a:p>
          <a:p>
            <a:r>
              <a:rPr lang="en-US"/>
              <a:t>Logos uses sources or other information to prove why the information being presented is true. </a:t>
            </a:r>
          </a:p>
        </p:txBody>
      </p:sp>
      <p:sp>
        <p:nvSpPr>
          <p:cNvPr id="4" name="Slide Number Placeholder 3"/>
          <p:cNvSpPr>
            <a:spLocks noGrp="1"/>
          </p:cNvSpPr>
          <p:nvPr>
            <p:ph type="sldNum" sz="quarter" idx="5"/>
          </p:nvPr>
        </p:nvSpPr>
        <p:spPr/>
        <p:txBody>
          <a:bodyPr/>
          <a:lstStyle/>
          <a:p>
            <a:fld id="{B11A8DAD-EBF2-4D6E-9CAD-8DDF3BD40A3B}" type="slidenum">
              <a:rPr lang="en-US"/>
              <a:t>9</a:t>
            </a:fld>
            <a:endParaRPr lang="en-US"/>
          </a:p>
        </p:txBody>
      </p:sp>
    </p:spTree>
    <p:extLst>
      <p:ext uri="{BB962C8B-B14F-4D97-AF65-F5344CB8AC3E}">
        <p14:creationId xmlns:p14="http://schemas.microsoft.com/office/powerpoint/2010/main" val="1564157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9DB57-6791-FBF5-D225-53E568A0C8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98322-D058-ACE1-C215-9527EAFE2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BC31F3-30B9-6E63-0632-4992B5A16581}"/>
              </a:ext>
            </a:extLst>
          </p:cNvPr>
          <p:cNvSpPr>
            <a:spLocks noGrp="1"/>
          </p:cNvSpPr>
          <p:nvPr>
            <p:ph type="body" idx="1"/>
          </p:nvPr>
        </p:nvSpPr>
        <p:spPr/>
        <p:txBody>
          <a:bodyPr/>
          <a:lstStyle/>
          <a:p>
            <a:r>
              <a:rPr lang="en-US"/>
              <a:t>Tell students that today, they will be playing a card game called, “Engineer That!” to practice our presentation skills. In this card game, students will either be an </a:t>
            </a:r>
            <a:r>
              <a:rPr lang="en-US" b="1"/>
              <a:t>Engineer </a:t>
            </a:r>
            <a:r>
              <a:rPr lang="en-US"/>
              <a:t>or a </a:t>
            </a:r>
            <a:r>
              <a:rPr lang="en-US" b="1"/>
              <a:t>Judge. </a:t>
            </a:r>
            <a:r>
              <a:rPr lang="en-US"/>
              <a:t>The </a:t>
            </a:r>
            <a:r>
              <a:rPr lang="en-US" b="1"/>
              <a:t>Judge(s) </a:t>
            </a:r>
            <a:r>
              <a:rPr lang="en-US"/>
              <a:t>will draw a random “Problem” card, and the </a:t>
            </a:r>
            <a:r>
              <a:rPr lang="en-US" b="1"/>
              <a:t>Engineers </a:t>
            </a:r>
            <a:r>
              <a:rPr lang="en-US"/>
              <a:t>will draw three “Solution” cards. </a:t>
            </a:r>
            <a:r>
              <a:rPr lang="en-US" b="1"/>
              <a:t>Engineers </a:t>
            </a:r>
            <a:r>
              <a:rPr lang="en-US"/>
              <a:t>will then have to use at least one of their “Solution” cards and explain to the </a:t>
            </a:r>
            <a:r>
              <a:rPr lang="en-US" b="1"/>
              <a:t>Judge(s) </a:t>
            </a:r>
            <a:r>
              <a:rPr lang="en-US"/>
              <a:t>how their “Solution” fixes the “Problem.” The </a:t>
            </a:r>
            <a:r>
              <a:rPr lang="en-US" b="1"/>
              <a:t>Engineers </a:t>
            </a:r>
            <a:r>
              <a:rPr lang="en-US"/>
              <a:t>can add whatever they want to their “Solution” and can get as creative as they want. Everyone will take turns playing as an </a:t>
            </a:r>
            <a:r>
              <a:rPr lang="en-US" b="1"/>
              <a:t>Engineer </a:t>
            </a:r>
            <a:r>
              <a:rPr lang="en-US"/>
              <a:t>or a </a:t>
            </a:r>
            <a:r>
              <a:rPr lang="en-US" b="1"/>
              <a:t>Judge</a:t>
            </a:r>
            <a:r>
              <a:rPr lang="en-US"/>
              <a:t>. If students are playing in </a:t>
            </a:r>
            <a:r>
              <a:rPr lang="en-US" i="1"/>
              <a:t>Competition Mode</a:t>
            </a:r>
            <a:r>
              <a:rPr lang="en-US"/>
              <a:t>, the </a:t>
            </a:r>
            <a:r>
              <a:rPr lang="en-US" b="1"/>
              <a:t>Engineer </a:t>
            </a:r>
            <a:r>
              <a:rPr lang="en-US"/>
              <a:t>that the </a:t>
            </a:r>
            <a:r>
              <a:rPr lang="en-US" b="1"/>
              <a:t>Judge(s) </a:t>
            </a:r>
            <a:r>
              <a:rPr lang="en-US"/>
              <a:t>think has a better presentation can earn a point and can keep the “Problem” card. In </a:t>
            </a:r>
            <a:r>
              <a:rPr lang="en-US" i="1"/>
              <a:t>Competition Mode</a:t>
            </a:r>
            <a:r>
              <a:rPr lang="en-US"/>
              <a:t>, the player with the most points at the end of the game gets the title of </a:t>
            </a:r>
            <a:r>
              <a:rPr lang="en-US" b="1"/>
              <a:t>Best Presenter. </a:t>
            </a:r>
            <a:endParaRPr lang="en-US"/>
          </a:p>
          <a:p>
            <a:endParaRPr lang="en-US" dirty="0"/>
          </a:p>
          <a:p>
            <a:r>
              <a:rPr lang="en-US"/>
              <a:t>Demonstrate the card game for students by asking for a student to volunteer to be a </a:t>
            </a:r>
            <a:r>
              <a:rPr lang="en-US" b="1"/>
              <a:t>Judge. </a:t>
            </a:r>
            <a:r>
              <a:rPr lang="en-US"/>
              <a:t>Tell the </a:t>
            </a:r>
            <a:r>
              <a:rPr lang="en-US" b="1"/>
              <a:t>Judge </a:t>
            </a:r>
            <a:r>
              <a:rPr lang="en-US"/>
              <a:t>to draw one random “Problem” card and share the card with the class. After the </a:t>
            </a:r>
            <a:r>
              <a:rPr lang="en-US" b="1"/>
              <a:t>Judge </a:t>
            </a:r>
            <a:r>
              <a:rPr lang="en-US"/>
              <a:t>shares the problem, draw three “Solution” cards and read them to the class. Pick a “Solution” and explain how the “Solution” fixes the “Problem.” </a:t>
            </a:r>
          </a:p>
          <a:p>
            <a:r>
              <a:rPr lang="en-US"/>
              <a:t>In the example presentation, be as detailed and convincing as possible to set a strong example for students. The presentation should also address students directly, telling them why they should care about the “problem.”</a:t>
            </a:r>
            <a:r>
              <a:rPr lang="en-US" dirty="0"/>
              <a:t> </a:t>
            </a:r>
          </a:p>
        </p:txBody>
      </p:sp>
      <p:sp>
        <p:nvSpPr>
          <p:cNvPr id="4" name="Slide Number Placeholder 3">
            <a:extLst>
              <a:ext uri="{FF2B5EF4-FFF2-40B4-BE49-F238E27FC236}">
                <a16:creationId xmlns:a16="http://schemas.microsoft.com/office/drawing/2014/main" id="{7FE07844-1166-2D59-18E1-B1B5D2F54C6D}"/>
              </a:ext>
            </a:extLst>
          </p:cNvPr>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1079355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Exemplar Answer: </a:t>
            </a:r>
            <a:r>
              <a:rPr lang="en-US" i="1"/>
              <a:t>Student answers may vary.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2500110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88F06-3254-E894-C458-7BAAE4DF5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3A642C-29EF-DCF3-CF99-ECFDE4E1A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B05B91-4F1F-FAFC-2A85-FB0137F4D89C}"/>
              </a:ext>
            </a:extLst>
          </p:cNvPr>
          <p:cNvSpPr>
            <a:spLocks noGrp="1"/>
          </p:cNvSpPr>
          <p:nvPr>
            <p:ph type="body" idx="1"/>
          </p:nvPr>
        </p:nvSpPr>
        <p:spPr/>
        <p:txBody>
          <a:bodyPr/>
          <a:lstStyle/>
          <a:p>
            <a:r>
              <a:rPr lang="en-US" b="1"/>
              <a:t>Exemplar Answer: </a:t>
            </a:r>
            <a:r>
              <a:rPr lang="en-US" i="1"/>
              <a:t>Student answers may vary. </a:t>
            </a:r>
            <a:endParaRPr lang="en-US"/>
          </a:p>
        </p:txBody>
      </p:sp>
      <p:sp>
        <p:nvSpPr>
          <p:cNvPr id="4" name="Slide Number Placeholder 3">
            <a:extLst>
              <a:ext uri="{FF2B5EF4-FFF2-40B4-BE49-F238E27FC236}">
                <a16:creationId xmlns:a16="http://schemas.microsoft.com/office/drawing/2014/main" id="{029B4F1A-ADCC-F047-9415-586E35CD602F}"/>
              </a:ext>
            </a:extLst>
          </p:cNvPr>
          <p:cNvSpPr>
            <a:spLocks noGrp="1"/>
          </p:cNvSpPr>
          <p:nvPr>
            <p:ph type="sldNum" sz="quarter" idx="5"/>
          </p:nvPr>
        </p:nvSpPr>
        <p:spPr/>
        <p:txBody>
          <a:bodyPr/>
          <a:lstStyle/>
          <a:p>
            <a:fld id="{B11A8DAD-EBF2-4D6E-9CAD-8DDF3BD40A3B}" type="slidenum">
              <a:rPr lang="en-US"/>
              <a:t>12</a:t>
            </a:fld>
            <a:endParaRPr lang="en-US"/>
          </a:p>
        </p:txBody>
      </p:sp>
    </p:spTree>
    <p:extLst>
      <p:ext uri="{BB962C8B-B14F-4D97-AF65-F5344CB8AC3E}">
        <p14:creationId xmlns:p14="http://schemas.microsoft.com/office/powerpoint/2010/main" val="3818075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7D784-673B-7F50-089F-E54BBA642D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49B70-8219-5A8D-24FD-6AC92640E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7930E-E17B-6AD1-A770-752E46EFC433}"/>
              </a:ext>
            </a:extLst>
          </p:cNvPr>
          <p:cNvSpPr>
            <a:spLocks noGrp="1"/>
          </p:cNvSpPr>
          <p:nvPr>
            <p:ph type="body" idx="1"/>
          </p:nvPr>
        </p:nvSpPr>
        <p:spPr/>
        <p:txBody>
          <a:bodyPr/>
          <a:lstStyle/>
          <a:p>
            <a:r>
              <a:rPr lang="en-US" b="1"/>
              <a:t>Exemplar Response: </a:t>
            </a:r>
            <a:r>
              <a:rPr lang="en-US"/>
              <a:t>With how short the presentation was, it would not have made sense to include ethos because including the facts (logos) and the reasons why people should care (pathos) are more important for making a good presentation. </a:t>
            </a:r>
          </a:p>
        </p:txBody>
      </p:sp>
      <p:sp>
        <p:nvSpPr>
          <p:cNvPr id="4" name="Slide Number Placeholder 3">
            <a:extLst>
              <a:ext uri="{FF2B5EF4-FFF2-40B4-BE49-F238E27FC236}">
                <a16:creationId xmlns:a16="http://schemas.microsoft.com/office/drawing/2014/main" id="{D04553F7-C9C2-B68E-ECDB-30F350EE7504}"/>
              </a:ext>
            </a:extLst>
          </p:cNvPr>
          <p:cNvSpPr>
            <a:spLocks noGrp="1"/>
          </p:cNvSpPr>
          <p:nvPr>
            <p:ph type="sldNum" sz="quarter" idx="5"/>
          </p:nvPr>
        </p:nvSpPr>
        <p:spPr/>
        <p:txBody>
          <a:bodyPr/>
          <a:lstStyle/>
          <a:p>
            <a:fld id="{B11A8DAD-EBF2-4D6E-9CAD-8DDF3BD40A3B}" type="slidenum">
              <a:rPr lang="en-US"/>
              <a:t>13</a:t>
            </a:fld>
            <a:endParaRPr lang="en-US"/>
          </a:p>
        </p:txBody>
      </p:sp>
    </p:spTree>
    <p:extLst>
      <p:ext uri="{BB962C8B-B14F-4D97-AF65-F5344CB8AC3E}">
        <p14:creationId xmlns:p14="http://schemas.microsoft.com/office/powerpoint/2010/main" val="2928403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811F6-0206-F44B-40FF-A1368219A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68C2C-7BED-8EA2-14D6-163CC96CAF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4D2E89-31B5-A56C-385B-7E78FD2C69D2}"/>
              </a:ext>
            </a:extLst>
          </p:cNvPr>
          <p:cNvSpPr>
            <a:spLocks noGrp="1"/>
          </p:cNvSpPr>
          <p:nvPr>
            <p:ph type="body" idx="1"/>
          </p:nvPr>
        </p:nvSpPr>
        <p:spPr/>
        <p:txBody>
          <a:bodyPr/>
          <a:lstStyle/>
          <a:p>
            <a:r>
              <a:rPr lang="en-US" b="1"/>
              <a:t>Exemplar Response: </a:t>
            </a:r>
            <a:r>
              <a:rPr lang="en-US"/>
              <a:t>The </a:t>
            </a:r>
            <a:r>
              <a:rPr lang="en-US" b="1"/>
              <a:t>Engineers </a:t>
            </a:r>
            <a:r>
              <a:rPr lang="en-US"/>
              <a:t>need to give a detailed explanation of how their solution fixes the problem.</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FABFE605-E130-6C3F-8554-BD5553D6BC49}"/>
              </a:ext>
            </a:extLst>
          </p:cNvPr>
          <p:cNvSpPr>
            <a:spLocks noGrp="1"/>
          </p:cNvSpPr>
          <p:nvPr>
            <p:ph type="sldNum" sz="quarter" idx="5"/>
          </p:nvPr>
        </p:nvSpPr>
        <p:spPr/>
        <p:txBody>
          <a:bodyPr/>
          <a:lstStyle/>
          <a:p>
            <a:fld id="{B11A8DAD-EBF2-4D6E-9CAD-8DDF3BD40A3B}" type="slidenum">
              <a:rPr lang="en-US"/>
              <a:t>14</a:t>
            </a:fld>
            <a:endParaRPr lang="en-US"/>
          </a:p>
        </p:txBody>
      </p:sp>
    </p:spTree>
    <p:extLst>
      <p:ext uri="{BB962C8B-B14F-4D97-AF65-F5344CB8AC3E}">
        <p14:creationId xmlns:p14="http://schemas.microsoft.com/office/powerpoint/2010/main" val="915570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B5A11-FE45-9320-6E08-22C98546B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487E0-8E03-B820-93C9-AABE0320E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98ABE-6E2A-CBCA-7E37-56052D81F9A2}"/>
              </a:ext>
            </a:extLst>
          </p:cNvPr>
          <p:cNvSpPr>
            <a:spLocks noGrp="1"/>
          </p:cNvSpPr>
          <p:nvPr>
            <p:ph type="body" idx="1"/>
          </p:nvPr>
        </p:nvSpPr>
        <p:spPr/>
        <p:txBody>
          <a:bodyPr/>
          <a:lstStyle/>
          <a:p>
            <a:r>
              <a:rPr lang="en-US" b="1"/>
              <a:t>Exemplar Order, Weakest to Strongest: </a:t>
            </a:r>
            <a:endParaRPr lang="en-US"/>
          </a:p>
          <a:p>
            <a:r>
              <a:rPr lang="en-US"/>
              <a:t>Example 2 </a:t>
            </a:r>
          </a:p>
          <a:p>
            <a:r>
              <a:rPr lang="en-US"/>
              <a:t>Example 3 </a:t>
            </a:r>
          </a:p>
          <a:p>
            <a:r>
              <a:rPr lang="en-US"/>
              <a:t>Example 1 </a:t>
            </a:r>
          </a:p>
          <a:p>
            <a:r>
              <a:rPr lang="en-US"/>
              <a:t>Example 4 </a:t>
            </a:r>
          </a:p>
        </p:txBody>
      </p:sp>
      <p:sp>
        <p:nvSpPr>
          <p:cNvPr id="4" name="Slide Number Placeholder 3">
            <a:extLst>
              <a:ext uri="{FF2B5EF4-FFF2-40B4-BE49-F238E27FC236}">
                <a16:creationId xmlns:a16="http://schemas.microsoft.com/office/drawing/2014/main" id="{9FFEAE18-86C4-207C-F690-6FCD44D3C6C1}"/>
              </a:ext>
            </a:extLst>
          </p:cNvPr>
          <p:cNvSpPr>
            <a:spLocks noGrp="1"/>
          </p:cNvSpPr>
          <p:nvPr>
            <p:ph type="sldNum" sz="quarter" idx="5"/>
          </p:nvPr>
        </p:nvSpPr>
        <p:spPr/>
        <p:txBody>
          <a:bodyPr/>
          <a:lstStyle/>
          <a:p>
            <a:fld id="{B11A8DAD-EBF2-4D6E-9CAD-8DDF3BD40A3B}" type="slidenum">
              <a:rPr lang="en-US"/>
              <a:t>15</a:t>
            </a:fld>
            <a:endParaRPr lang="en-US"/>
          </a:p>
        </p:txBody>
      </p:sp>
    </p:spTree>
    <p:extLst>
      <p:ext uri="{BB962C8B-B14F-4D97-AF65-F5344CB8AC3E}">
        <p14:creationId xmlns:p14="http://schemas.microsoft.com/office/powerpoint/2010/main" val="773675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93DF-09E0-268A-120F-B518BA6C4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E603CC-EB23-9129-3A6B-FF2886591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E6B2A-DA46-EEE3-EE49-05B0FB056012}"/>
              </a:ext>
            </a:extLst>
          </p:cNvPr>
          <p:cNvSpPr>
            <a:spLocks noGrp="1"/>
          </p:cNvSpPr>
          <p:nvPr>
            <p:ph type="body" idx="1"/>
          </p:nvPr>
        </p:nvSpPr>
        <p:spPr/>
        <p:txBody>
          <a:bodyPr/>
          <a:lstStyle/>
          <a:p>
            <a:r>
              <a:rPr lang="en-US"/>
              <a:t>Tell students to either find a group of at least 3 people to play the game in </a:t>
            </a:r>
            <a:r>
              <a:rPr lang="en-US" i="1"/>
              <a:t>Competition Mode </a:t>
            </a:r>
            <a:r>
              <a:rPr lang="en-US"/>
              <a:t>or </a:t>
            </a:r>
            <a:r>
              <a:rPr lang="en-US" i="1"/>
              <a:t>Collaboration Mode </a:t>
            </a:r>
            <a:r>
              <a:rPr lang="en-US"/>
              <a:t>or tell students that they will be having a class tournament. </a:t>
            </a:r>
          </a:p>
          <a:p>
            <a:r>
              <a:rPr lang="en-US"/>
              <a:t>Circulate the room to make sure students are giving strong presentations. Periodically remind students playing in </a:t>
            </a:r>
            <a:r>
              <a:rPr lang="en-US" i="1"/>
              <a:t>Competition Mode </a:t>
            </a:r>
            <a:r>
              <a:rPr lang="en-US"/>
              <a:t>to vote for the best presentation, not the easiest solution. </a:t>
            </a:r>
          </a:p>
          <a:p>
            <a:r>
              <a:rPr lang="en-US"/>
              <a:t>If you see students give short presentations, encourage judges to ask questions about how it would work. Feel free to act as a </a:t>
            </a:r>
            <a:r>
              <a:rPr lang="en-US" b="1"/>
              <a:t>Judge </a:t>
            </a:r>
            <a:r>
              <a:rPr lang="en-US"/>
              <a:t>when passing through groups by discussing student explanations with the other </a:t>
            </a:r>
            <a:r>
              <a:rPr lang="en-US" b="1"/>
              <a:t>Judges. </a:t>
            </a:r>
            <a:endParaRPr lang="en-US"/>
          </a:p>
          <a:p>
            <a:r>
              <a:rPr lang="en-US" b="1"/>
              <a:t>Note: </a:t>
            </a:r>
            <a:r>
              <a:rPr lang="en-US"/>
              <a:t>Additional instructions to help facilitate group or tournament gameplay can be found in the Activity Notes/ Considerations. </a:t>
            </a:r>
          </a:p>
        </p:txBody>
      </p:sp>
      <p:sp>
        <p:nvSpPr>
          <p:cNvPr id="4" name="Slide Number Placeholder 3">
            <a:extLst>
              <a:ext uri="{FF2B5EF4-FFF2-40B4-BE49-F238E27FC236}">
                <a16:creationId xmlns:a16="http://schemas.microsoft.com/office/drawing/2014/main" id="{E8AC23D2-46EB-7667-BA9E-72450C6400AB}"/>
              </a:ext>
            </a:extLst>
          </p:cNvPr>
          <p:cNvSpPr>
            <a:spLocks noGrp="1"/>
          </p:cNvSpPr>
          <p:nvPr>
            <p:ph type="sldNum" sz="quarter" idx="5"/>
          </p:nvPr>
        </p:nvSpPr>
        <p:spPr/>
        <p:txBody>
          <a:bodyPr/>
          <a:lstStyle/>
          <a:p>
            <a:fld id="{B11A8DAD-EBF2-4D6E-9CAD-8DDF3BD40A3B}" type="slidenum">
              <a:rPr lang="en-US"/>
              <a:t>16</a:t>
            </a:fld>
            <a:endParaRPr lang="en-US"/>
          </a:p>
        </p:txBody>
      </p:sp>
    </p:spTree>
    <p:extLst>
      <p:ext uri="{BB962C8B-B14F-4D97-AF65-F5344CB8AC3E}">
        <p14:creationId xmlns:p14="http://schemas.microsoft.com/office/powerpoint/2010/main" val="1720572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58430-63E6-8000-0279-3A2B5F6511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4636E-8B82-6BD3-7E81-805386569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16F5F7-A951-6671-6BC6-B2699D9689D5}"/>
              </a:ext>
            </a:extLst>
          </p:cNvPr>
          <p:cNvSpPr>
            <a:spLocks noGrp="1"/>
          </p:cNvSpPr>
          <p:nvPr>
            <p:ph type="body" idx="1"/>
          </p:nvPr>
        </p:nvSpPr>
        <p:spPr/>
        <p:txBody>
          <a:bodyPr/>
          <a:lstStyle/>
          <a:p>
            <a:r>
              <a:rPr lang="en-US" b="1"/>
              <a:t>Exemplar Response: </a:t>
            </a:r>
            <a:r>
              <a:rPr lang="en-US" i="1"/>
              <a:t>Student answers may vary. </a:t>
            </a:r>
            <a:endParaRPr lang="en-US"/>
          </a:p>
        </p:txBody>
      </p:sp>
      <p:sp>
        <p:nvSpPr>
          <p:cNvPr id="4" name="Slide Number Placeholder 3">
            <a:extLst>
              <a:ext uri="{FF2B5EF4-FFF2-40B4-BE49-F238E27FC236}">
                <a16:creationId xmlns:a16="http://schemas.microsoft.com/office/drawing/2014/main" id="{C0FD325C-CA4E-BD78-4D97-C44EB1C8599A}"/>
              </a:ext>
            </a:extLst>
          </p:cNvPr>
          <p:cNvSpPr>
            <a:spLocks noGrp="1"/>
          </p:cNvSpPr>
          <p:nvPr>
            <p:ph type="sldNum" sz="quarter" idx="5"/>
          </p:nvPr>
        </p:nvSpPr>
        <p:spPr/>
        <p:txBody>
          <a:bodyPr/>
          <a:lstStyle/>
          <a:p>
            <a:fld id="{B11A8DAD-EBF2-4D6E-9CAD-8DDF3BD40A3B}" type="slidenum">
              <a:rPr lang="en-US"/>
              <a:t>17</a:t>
            </a:fld>
            <a:endParaRPr lang="en-US"/>
          </a:p>
        </p:txBody>
      </p:sp>
    </p:spTree>
    <p:extLst>
      <p:ext uri="{BB962C8B-B14F-4D97-AF65-F5344CB8AC3E}">
        <p14:creationId xmlns:p14="http://schemas.microsoft.com/office/powerpoint/2010/main" val="1383862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35CDD-A1F1-E8DC-A7DB-2720100B7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28AB94-C642-4A8F-B0DE-445699A09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28315C-2959-BC3D-90C6-3EFD54A35CB6}"/>
              </a:ext>
            </a:extLst>
          </p:cNvPr>
          <p:cNvSpPr>
            <a:spLocks noGrp="1"/>
          </p:cNvSpPr>
          <p:nvPr>
            <p:ph type="body" idx="1"/>
          </p:nvPr>
        </p:nvSpPr>
        <p:spPr/>
        <p:txBody>
          <a:bodyPr/>
          <a:lstStyle/>
          <a:p>
            <a:r>
              <a:rPr lang="en-US" b="1"/>
              <a:t>Exemplar Response: </a:t>
            </a:r>
            <a:r>
              <a:rPr lang="en-US"/>
              <a:t>No, having a good “Solution” card did not mean we would always get the point. </a:t>
            </a:r>
          </a:p>
        </p:txBody>
      </p:sp>
      <p:sp>
        <p:nvSpPr>
          <p:cNvPr id="4" name="Slide Number Placeholder 3">
            <a:extLst>
              <a:ext uri="{FF2B5EF4-FFF2-40B4-BE49-F238E27FC236}">
                <a16:creationId xmlns:a16="http://schemas.microsoft.com/office/drawing/2014/main" id="{7945403D-FE11-FA9F-C31E-952FF3700524}"/>
              </a:ext>
            </a:extLst>
          </p:cNvPr>
          <p:cNvSpPr>
            <a:spLocks noGrp="1"/>
          </p:cNvSpPr>
          <p:nvPr>
            <p:ph type="sldNum" sz="quarter" idx="5"/>
          </p:nvPr>
        </p:nvSpPr>
        <p:spPr/>
        <p:txBody>
          <a:bodyPr/>
          <a:lstStyle/>
          <a:p>
            <a:fld id="{B11A8DAD-EBF2-4D6E-9CAD-8DDF3BD40A3B}" type="slidenum">
              <a:rPr lang="en-US"/>
              <a:t>18</a:t>
            </a:fld>
            <a:endParaRPr lang="en-US"/>
          </a:p>
        </p:txBody>
      </p:sp>
    </p:spTree>
    <p:extLst>
      <p:ext uri="{BB962C8B-B14F-4D97-AF65-F5344CB8AC3E}">
        <p14:creationId xmlns:p14="http://schemas.microsoft.com/office/powerpoint/2010/main" val="3097989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E07A5-6D52-1EAC-2664-8A4C9591E7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1EEDC6-82A3-6960-16F8-9CF760B42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9A301A-4D23-B733-7714-BB881148EF53}"/>
              </a:ext>
            </a:extLst>
          </p:cNvPr>
          <p:cNvSpPr>
            <a:spLocks noGrp="1"/>
          </p:cNvSpPr>
          <p:nvPr>
            <p:ph type="body" idx="1"/>
          </p:nvPr>
        </p:nvSpPr>
        <p:spPr/>
        <p:txBody>
          <a:bodyPr/>
          <a:lstStyle/>
          <a:p>
            <a:r>
              <a:rPr lang="en-US" b="1"/>
              <a:t>Exemplar Response: </a:t>
            </a:r>
            <a:r>
              <a:rPr lang="en-US"/>
              <a:t>The way the solution was explained helped make a big difference in how much the </a:t>
            </a:r>
            <a:r>
              <a:rPr lang="en-US" b="1"/>
              <a:t>Judges </a:t>
            </a:r>
            <a:r>
              <a:rPr lang="en-US"/>
              <a:t>liked it. The more creative and detailed we were, the more the </a:t>
            </a:r>
            <a:r>
              <a:rPr lang="en-US" b="1"/>
              <a:t>Judges </a:t>
            </a:r>
            <a:r>
              <a:rPr lang="en-US"/>
              <a:t>wanted to give us a point.</a:t>
            </a:r>
          </a:p>
        </p:txBody>
      </p:sp>
      <p:sp>
        <p:nvSpPr>
          <p:cNvPr id="4" name="Slide Number Placeholder 3">
            <a:extLst>
              <a:ext uri="{FF2B5EF4-FFF2-40B4-BE49-F238E27FC236}">
                <a16:creationId xmlns:a16="http://schemas.microsoft.com/office/drawing/2014/main" id="{8CF6E7E5-E99D-0CFA-FCE7-66CFEE892D1C}"/>
              </a:ext>
            </a:extLst>
          </p:cNvPr>
          <p:cNvSpPr>
            <a:spLocks noGrp="1"/>
          </p:cNvSpPr>
          <p:nvPr>
            <p:ph type="sldNum" sz="quarter" idx="5"/>
          </p:nvPr>
        </p:nvSpPr>
        <p:spPr/>
        <p:txBody>
          <a:bodyPr/>
          <a:lstStyle/>
          <a:p>
            <a:fld id="{B11A8DAD-EBF2-4D6E-9CAD-8DDF3BD40A3B}" type="slidenum">
              <a:rPr lang="en-US"/>
              <a:t>19</a:t>
            </a:fld>
            <a:endParaRPr lang="en-US"/>
          </a:p>
        </p:txBody>
      </p:sp>
    </p:spTree>
    <p:extLst>
      <p:ext uri="{BB962C8B-B14F-4D97-AF65-F5344CB8AC3E}">
        <p14:creationId xmlns:p14="http://schemas.microsoft.com/office/powerpoint/2010/main" val="4293398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to remember that students that pass the first round of judging will be invited to present their Junior STEM Challenge projects at the STEM Challenge Expo.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55FEFCE-0919-4F30-BE8A-2552EA4E0675}" type="slidenum">
              <a:rPr lang="en-US"/>
              <a:t>20</a:t>
            </a:fld>
            <a:endParaRPr lang="en-US"/>
          </a:p>
        </p:txBody>
      </p:sp>
    </p:spTree>
    <p:extLst>
      <p:ext uri="{BB962C8B-B14F-4D97-AF65-F5344CB8AC3E}">
        <p14:creationId xmlns:p14="http://schemas.microsoft.com/office/powerpoint/2010/main" val="3591432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A53BE-6207-CFCF-A814-407ABFC79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B264B-86B1-B085-98F4-BADE4D8261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971A0-CC5A-4EB8-BD2F-D0B9150C1A2D}"/>
              </a:ext>
            </a:extLst>
          </p:cNvPr>
          <p:cNvSpPr>
            <a:spLocks noGrp="1"/>
          </p:cNvSpPr>
          <p:nvPr>
            <p:ph type="body" idx="1"/>
          </p:nvPr>
        </p:nvSpPr>
        <p:spPr/>
        <p:txBody>
          <a:bodyPr/>
          <a:lstStyle/>
          <a:p>
            <a:r>
              <a:rPr lang="en-US" b="1"/>
              <a:t>Exemplar Response: </a:t>
            </a:r>
            <a:r>
              <a:rPr lang="en-US"/>
              <a:t>Just like how we needed to explain our “Solution” cards in detail and explain why the </a:t>
            </a:r>
            <a:r>
              <a:rPr lang="en-US" b="1"/>
              <a:t>Judge(s) </a:t>
            </a:r>
            <a:r>
              <a:rPr lang="en-US"/>
              <a:t>should care, we will need to explain our Junior STEM Challenge solution in the same way.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A92A8DD6-4388-F084-1466-16F1D6880198}"/>
              </a:ext>
            </a:extLst>
          </p:cNvPr>
          <p:cNvSpPr>
            <a:spLocks noGrp="1"/>
          </p:cNvSpPr>
          <p:nvPr>
            <p:ph type="sldNum" sz="quarter" idx="5"/>
          </p:nvPr>
        </p:nvSpPr>
        <p:spPr/>
        <p:txBody>
          <a:bodyPr/>
          <a:lstStyle/>
          <a:p>
            <a:fld id="{B11A8DAD-EBF2-4D6E-9CAD-8DDF3BD40A3B}" type="slidenum">
              <a:rPr lang="en-US"/>
              <a:t>21</a:t>
            </a:fld>
            <a:endParaRPr lang="en-US"/>
          </a:p>
        </p:txBody>
      </p:sp>
    </p:spTree>
    <p:extLst>
      <p:ext uri="{BB962C8B-B14F-4D97-AF65-F5344CB8AC3E}">
        <p14:creationId xmlns:p14="http://schemas.microsoft.com/office/powerpoint/2010/main" val="3651683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DC0BF-EBD5-4F69-8C1B-5BAEFD282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8A7B18-FE4A-18FF-B5C2-122F6F5DBF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D9744-2D4A-BC29-4F06-996ECF39C20F}"/>
              </a:ext>
            </a:extLst>
          </p:cNvPr>
          <p:cNvSpPr>
            <a:spLocks noGrp="1"/>
          </p:cNvSpPr>
          <p:nvPr>
            <p:ph type="body" idx="1"/>
          </p:nvPr>
        </p:nvSpPr>
        <p:spPr/>
        <p:txBody>
          <a:bodyPr/>
          <a:lstStyle/>
          <a:p>
            <a:r>
              <a:rPr lang="en-US" b="1"/>
              <a:t>Exemplar Response: </a:t>
            </a:r>
            <a:r>
              <a:rPr lang="en-US"/>
              <a:t>It is important to practice our presentation skills now so that we are ready to present in case we are invited to STEM Challenge Expo. If we wait until we know whether we are invited to the Expo, we will not have much time to practice.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021589B8-0265-1AA2-0864-EB09B24A3E74}"/>
              </a:ext>
            </a:extLst>
          </p:cNvPr>
          <p:cNvSpPr>
            <a:spLocks noGrp="1"/>
          </p:cNvSpPr>
          <p:nvPr>
            <p:ph type="sldNum" sz="quarter" idx="5"/>
          </p:nvPr>
        </p:nvSpPr>
        <p:spPr/>
        <p:txBody>
          <a:bodyPr/>
          <a:lstStyle/>
          <a:p>
            <a:fld id="{B11A8DAD-EBF2-4D6E-9CAD-8DDF3BD40A3B}" type="slidenum">
              <a:rPr lang="en-US"/>
              <a:t>22</a:t>
            </a:fld>
            <a:endParaRPr lang="en-US"/>
          </a:p>
        </p:txBody>
      </p:sp>
    </p:spTree>
    <p:extLst>
      <p:ext uri="{BB962C8B-B14F-4D97-AF65-F5344CB8AC3E}">
        <p14:creationId xmlns:p14="http://schemas.microsoft.com/office/powerpoint/2010/main" val="2739425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having good presentation skills is good for the Junior STEM Challenge, but it’s also important in life. Lots of different jobs require good presentation skills, including scientists, teachers, politicians, and salespeople. </a:t>
            </a:r>
          </a:p>
        </p:txBody>
      </p:sp>
      <p:sp>
        <p:nvSpPr>
          <p:cNvPr id="4" name="Slide Number Placeholder 3"/>
          <p:cNvSpPr>
            <a:spLocks noGrp="1"/>
          </p:cNvSpPr>
          <p:nvPr>
            <p:ph type="sldNum" sz="quarter" idx="5"/>
          </p:nvPr>
        </p:nvSpPr>
        <p:spPr/>
        <p:txBody>
          <a:bodyPr/>
          <a:lstStyle/>
          <a:p>
            <a:fld id="{C55FEFCE-0919-4F30-BE8A-2552EA4E0675}" type="slidenum">
              <a:rPr lang="en-US"/>
              <a:t>23</a:t>
            </a:fld>
            <a:endParaRPr lang="en-US"/>
          </a:p>
        </p:txBody>
      </p:sp>
    </p:spTree>
    <p:extLst>
      <p:ext uri="{BB962C8B-B14F-4D97-AF65-F5344CB8AC3E}">
        <p14:creationId xmlns:p14="http://schemas.microsoft.com/office/powerpoint/2010/main" val="1190476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1B713-69CA-E712-9D4B-302F936F8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AB529-52AE-EEA3-9669-4D459266A8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6CD3CD-5A74-BDA8-A870-41BBA885A489}"/>
              </a:ext>
            </a:extLst>
          </p:cNvPr>
          <p:cNvSpPr>
            <a:spLocks noGrp="1"/>
          </p:cNvSpPr>
          <p:nvPr>
            <p:ph type="body" idx="1"/>
          </p:nvPr>
        </p:nvSpPr>
        <p:spPr/>
        <p:txBody>
          <a:bodyPr/>
          <a:lstStyle/>
          <a:p>
            <a:r>
              <a:rPr lang="en-US" b="1"/>
              <a:t>Exemplar Response: </a:t>
            </a:r>
            <a:r>
              <a:rPr lang="en-US" i="1"/>
              <a:t>Student answers may vary. Example: I can use these skills to give better presentations in class or convince my parents to let me play certain video games. </a:t>
            </a:r>
            <a:endParaRPr lang="en-US"/>
          </a:p>
        </p:txBody>
      </p:sp>
      <p:sp>
        <p:nvSpPr>
          <p:cNvPr id="4" name="Slide Number Placeholder 3">
            <a:extLst>
              <a:ext uri="{FF2B5EF4-FFF2-40B4-BE49-F238E27FC236}">
                <a16:creationId xmlns:a16="http://schemas.microsoft.com/office/drawing/2014/main" id="{CEDD907D-C57C-51CC-71CC-F77731A2E900}"/>
              </a:ext>
            </a:extLst>
          </p:cNvPr>
          <p:cNvSpPr>
            <a:spLocks noGrp="1"/>
          </p:cNvSpPr>
          <p:nvPr>
            <p:ph type="sldNum" sz="quarter" idx="5"/>
          </p:nvPr>
        </p:nvSpPr>
        <p:spPr/>
        <p:txBody>
          <a:bodyPr/>
          <a:lstStyle/>
          <a:p>
            <a:fld id="{B11A8DAD-EBF2-4D6E-9CAD-8DDF3BD40A3B}" type="slidenum">
              <a:rPr lang="en-US"/>
              <a:t>24</a:t>
            </a:fld>
            <a:endParaRPr lang="en-US"/>
          </a:p>
        </p:txBody>
      </p:sp>
    </p:spTree>
    <p:extLst>
      <p:ext uri="{BB962C8B-B14F-4D97-AF65-F5344CB8AC3E}">
        <p14:creationId xmlns:p14="http://schemas.microsoft.com/office/powerpoint/2010/main" val="1999817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7/27/2026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7/27/2026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3408" y="992094"/>
            <a:ext cx="3616913" cy="2795160"/>
          </a:xfrm>
        </p:spPr>
        <p:txBody>
          <a:bodyPr>
            <a:normAutofit/>
          </a:bodyPr>
          <a:lstStyle/>
          <a:p>
            <a:r>
              <a:rPr lang="en-US" sz="4400" dirty="0"/>
              <a:t>Engineer </a:t>
            </a:r>
            <a:r>
              <a:rPr lang="en-US" sz="4400"/>
              <a:t>That!</a:t>
            </a:r>
          </a:p>
        </p:txBody>
      </p:sp>
      <p:sp>
        <p:nvSpPr>
          <p:cNvPr id="3" name="Subtitle 2"/>
          <p:cNvSpPr>
            <a:spLocks noGrp="1"/>
          </p:cNvSpPr>
          <p:nvPr>
            <p:ph type="subTitle" idx="1"/>
          </p:nvPr>
        </p:nvSpPr>
        <p:spPr>
          <a:xfrm>
            <a:off x="996287" y="4121253"/>
            <a:ext cx="3125337" cy="1136843"/>
          </a:xfrm>
        </p:spPr>
        <p:txBody>
          <a:bodyPr vert="horz" lIns="91440" tIns="45720" rIns="91440" bIns="45720" rtlCol="0" anchor="t">
            <a:normAutofit/>
          </a:bodyPr>
          <a:lstStyle/>
          <a:p>
            <a:r>
              <a:rPr lang="en-US" sz="1800"/>
              <a:t>Activity 4</a:t>
            </a:r>
          </a:p>
        </p:txBody>
      </p:sp>
      <p:pic>
        <p:nvPicPr>
          <p:cNvPr id="5" name="Picture 4">
            <a:extLst>
              <a:ext uri="{FF2B5EF4-FFF2-40B4-BE49-F238E27FC236}">
                <a16:creationId xmlns:a16="http://schemas.microsoft.com/office/drawing/2014/main" id="{D547BD9F-844D-B178-DE02-C8D26B405A04}"/>
              </a:ext>
            </a:extLst>
          </p:cNvPr>
          <p:cNvPicPr>
            <a:picLocks noChangeAspect="1"/>
          </p:cNvPicPr>
          <p:nvPr/>
        </p:nvPicPr>
        <p:blipFill>
          <a:blip r:embed="rId2"/>
          <a:stretch>
            <a:fillRect/>
          </a:stretch>
        </p:blipFill>
        <p:spPr>
          <a:xfrm>
            <a:off x="5585412" y="1712684"/>
            <a:ext cx="6137463" cy="3512459"/>
          </a:xfrm>
          <a:prstGeom prst="rect">
            <a:avLst/>
          </a:prstGeom>
        </p:spPr>
      </p:pic>
    </p:spTree>
    <p:extLst>
      <p:ext uri="{BB962C8B-B14F-4D97-AF65-F5344CB8AC3E}">
        <p14:creationId xmlns:p14="http://schemas.microsoft.com/office/powerpoint/2010/main" val="2071970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F5E1D-0D6A-8DCE-1655-3F528A3C5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432D9-91ED-C7B3-D794-628EF2016BE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Share:</a:t>
            </a:r>
            <a:r>
              <a:rPr lang="en-US" dirty="0">
                <a:ea typeface="+mj-lt"/>
                <a:cs typeface="+mj-lt"/>
              </a:rPr>
              <a:t> How do you feel when you have to present something to other people?</a:t>
            </a:r>
            <a:endParaRPr lang="en-US" dirty="0"/>
          </a:p>
        </p:txBody>
      </p:sp>
      <p:pic>
        <p:nvPicPr>
          <p:cNvPr id="4" name="Picture 3">
            <a:extLst>
              <a:ext uri="{FF2B5EF4-FFF2-40B4-BE49-F238E27FC236}">
                <a16:creationId xmlns:a16="http://schemas.microsoft.com/office/drawing/2014/main" id="{3EAB9CFB-56C1-39BF-7000-8948F560C99E}"/>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193548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907AF-A19C-EC84-92D8-1B956BE4B1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3455F-2C2C-F423-C1FC-49AC0432B93F}"/>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Do you think all presentations are the same? Why or why not? </a:t>
            </a:r>
            <a:endParaRPr lang="en-US" dirty="0">
              <a:ea typeface="+mj-lt"/>
              <a:cs typeface="+mj-lt"/>
            </a:endParaRPr>
          </a:p>
        </p:txBody>
      </p:sp>
      <p:pic>
        <p:nvPicPr>
          <p:cNvPr id="4" name="Picture 3">
            <a:extLst>
              <a:ext uri="{FF2B5EF4-FFF2-40B4-BE49-F238E27FC236}">
                <a16:creationId xmlns:a16="http://schemas.microsoft.com/office/drawing/2014/main" id="{02053BD7-23CD-DFE7-D5D6-3E76287D87F8}"/>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325395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635D-082B-2673-BA38-AC87E4A11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9315A-963E-2348-A543-371558B7D139}"/>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What are some different kinds of presentations? </a:t>
            </a:r>
            <a:endParaRPr lang="en-US" dirty="0"/>
          </a:p>
        </p:txBody>
      </p:sp>
      <p:pic>
        <p:nvPicPr>
          <p:cNvPr id="4" name="Picture 3">
            <a:extLst>
              <a:ext uri="{FF2B5EF4-FFF2-40B4-BE49-F238E27FC236}">
                <a16:creationId xmlns:a16="http://schemas.microsoft.com/office/drawing/2014/main" id="{DDB30910-6A0A-C3A3-FD49-34C876993C1B}"/>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563505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F076E-4E75-5B57-BE6F-5E24525ED79D}"/>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Autofit/>
          </a:bodyPr>
          <a:lstStyle/>
          <a:p>
            <a:r>
              <a:rPr lang="en-US" sz="4400" b="1" dirty="0">
                <a:solidFill>
                  <a:srgbClr val="D77157"/>
                </a:solidFill>
                <a:ea typeface="+mj-lt"/>
                <a:cs typeface="+mj-lt"/>
              </a:rPr>
              <a:t>While the first round of judging in the Junior STEM Challenge is online, top student projects will be invited to the </a:t>
            </a:r>
            <a:r>
              <a:rPr lang="en-US" sz="4400" b="1">
                <a:solidFill>
                  <a:srgbClr val="D77157"/>
                </a:solidFill>
                <a:ea typeface="+mj-lt"/>
                <a:cs typeface="+mj-lt"/>
              </a:rPr>
              <a:t>STEM Challenge Expo to present in-person.</a:t>
            </a:r>
          </a:p>
        </p:txBody>
      </p:sp>
    </p:spTree>
    <p:extLst>
      <p:ext uri="{BB962C8B-B14F-4D97-AF65-F5344CB8AC3E}">
        <p14:creationId xmlns:p14="http://schemas.microsoft.com/office/powerpoint/2010/main" val="358056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FE1FA-314F-C8E7-F965-6D1A66F2D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D0E1A5-DC6D-42BB-901E-FFC1BF288413}"/>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How do you think presenting to judges is different from presenting to your teacher and classmates?  </a:t>
            </a:r>
            <a:endParaRPr lang="en-US" dirty="0"/>
          </a:p>
        </p:txBody>
      </p:sp>
      <p:pic>
        <p:nvPicPr>
          <p:cNvPr id="4" name="Picture 3">
            <a:extLst>
              <a:ext uri="{FF2B5EF4-FFF2-40B4-BE49-F238E27FC236}">
                <a16:creationId xmlns:a16="http://schemas.microsoft.com/office/drawing/2014/main" id="{6439B620-5DA2-F001-FAAA-BA03B904A445}"/>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563019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AD9FA-C8FD-9E32-8A35-5802134DA4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2AAEF-53FB-848A-87F0-B0B6C7F4B508}"/>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What are some ways you can make your presentation stronger?</a:t>
            </a:r>
            <a:endParaRPr lang="en-US" dirty="0"/>
          </a:p>
        </p:txBody>
      </p:sp>
      <p:pic>
        <p:nvPicPr>
          <p:cNvPr id="4" name="Picture 3">
            <a:extLst>
              <a:ext uri="{FF2B5EF4-FFF2-40B4-BE49-F238E27FC236}">
                <a16:creationId xmlns:a16="http://schemas.microsoft.com/office/drawing/2014/main" id="{39053E25-2E72-365D-C630-910DCF307058}"/>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7450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8EDD2-DDDC-6A76-2CCF-7C0796638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DB607D-0F13-B9E9-78CC-F7141449FA6F}"/>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Why is it important to know how to make a strong presentation for the Junior STEM Challenge? </a:t>
            </a:r>
            <a:endParaRPr lang="en-US" dirty="0"/>
          </a:p>
        </p:txBody>
      </p:sp>
      <p:pic>
        <p:nvPicPr>
          <p:cNvPr id="4" name="Picture 3">
            <a:extLst>
              <a:ext uri="{FF2B5EF4-FFF2-40B4-BE49-F238E27FC236}">
                <a16:creationId xmlns:a16="http://schemas.microsoft.com/office/drawing/2014/main" id="{BA5090CB-B635-B19B-6497-DDCEE07E9A4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122264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a:solidFill>
                  <a:srgbClr val="219DBA"/>
                </a:solidFill>
                <a:ea typeface="+mj-lt"/>
                <a:cs typeface="+mj-lt"/>
              </a:rPr>
              <a:t>Listen: </a:t>
            </a:r>
            <a:r>
              <a:rPr lang="en-US">
                <a:ea typeface="+mj-lt"/>
                <a:cs typeface="+mj-lt"/>
              </a:rPr>
              <a:t>Good presentations include:</a:t>
            </a:r>
            <a:endParaRPr lang="en-US"/>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a:bodyPr>
          <a:lstStyle/>
          <a:p>
            <a:r>
              <a:rPr lang="en-US" b="1">
                <a:solidFill>
                  <a:srgbClr val="D77157"/>
                </a:solidFill>
                <a:ea typeface="+mn-lt"/>
                <a:cs typeface="+mn-lt"/>
              </a:rPr>
              <a:t>Ethos: </a:t>
            </a:r>
            <a:r>
              <a:rPr lang="en-US">
                <a:ea typeface="+mn-lt"/>
                <a:cs typeface="+mn-lt"/>
              </a:rPr>
              <a:t>Ethos explains why the audience should listen to the presenter. </a:t>
            </a:r>
            <a:endParaRPr lang="en-US" dirty="0"/>
          </a:p>
          <a:p>
            <a:r>
              <a:rPr lang="en-US" b="1">
                <a:solidFill>
                  <a:srgbClr val="D77157"/>
                </a:solidFill>
                <a:ea typeface="+mn-lt"/>
                <a:cs typeface="+mn-lt"/>
              </a:rPr>
              <a:t>Pathos: </a:t>
            </a:r>
            <a:r>
              <a:rPr lang="en-US">
                <a:ea typeface="+mn-lt"/>
                <a:cs typeface="+mn-lt"/>
              </a:rPr>
              <a:t>Pathos explains why the audience should care about what is being presented. </a:t>
            </a:r>
            <a:endParaRPr lang="en-US"/>
          </a:p>
          <a:p>
            <a:r>
              <a:rPr lang="en-US" b="1">
                <a:solidFill>
                  <a:srgbClr val="D77157"/>
                </a:solidFill>
                <a:ea typeface="+mn-lt"/>
                <a:cs typeface="+mn-lt"/>
              </a:rPr>
              <a:t>Logos: </a:t>
            </a:r>
            <a:r>
              <a:rPr lang="en-US">
                <a:ea typeface="+mn-lt"/>
                <a:cs typeface="+mn-lt"/>
              </a:rPr>
              <a:t>Logos uses sources or other information to prove why the information being presented is true. </a:t>
            </a:r>
            <a:endParaRPr lang="en-US"/>
          </a:p>
          <a:p>
            <a:pPr marL="514350" indent="-514350">
              <a:buAutoNum type="arabicParenR"/>
            </a:pPr>
            <a:endParaRPr lang="en-US" dirty="0"/>
          </a:p>
        </p:txBody>
      </p:sp>
      <p:pic>
        <p:nvPicPr>
          <p:cNvPr id="5" name="Picture 4">
            <a:extLst>
              <a:ext uri="{FF2B5EF4-FFF2-40B4-BE49-F238E27FC236}">
                <a16:creationId xmlns:a16="http://schemas.microsoft.com/office/drawing/2014/main" id="{526AA35D-18B5-1D0C-9F3F-8C78A22AC2D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107993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B1CC2-15DD-5150-4AF6-039911491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46490-2FAD-3A7F-318F-9C1F92F90D04}"/>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Watch:</a:t>
            </a:r>
            <a:r>
              <a:rPr lang="en-US">
                <a:ea typeface="+mj-lt"/>
                <a:cs typeface="+mj-lt"/>
              </a:rPr>
              <a:t> Watch the example presentation</a:t>
            </a:r>
            <a:endParaRPr lang="en-US"/>
          </a:p>
        </p:txBody>
      </p:sp>
      <p:pic>
        <p:nvPicPr>
          <p:cNvPr id="4" name="Picture 3">
            <a:extLst>
              <a:ext uri="{FF2B5EF4-FFF2-40B4-BE49-F238E27FC236}">
                <a16:creationId xmlns:a16="http://schemas.microsoft.com/office/drawing/2014/main" id="{FA2BB84E-F30B-3E81-8070-04E1A9E51CE7}"/>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52703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3102-E5AF-6296-0F88-C53E114EF83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How did I use logos in my presentation? </a:t>
            </a:r>
            <a:endParaRPr lang="en-US" dirty="0"/>
          </a:p>
        </p:txBody>
      </p:sp>
      <p:pic>
        <p:nvPicPr>
          <p:cNvPr id="4" name="Picture 3">
            <a:extLst>
              <a:ext uri="{FF2B5EF4-FFF2-40B4-BE49-F238E27FC236}">
                <a16:creationId xmlns:a16="http://schemas.microsoft.com/office/drawing/2014/main" id="{6E4BD72B-449A-1575-6A16-8AC11161A4C7}"/>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907628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3D6FF-BE18-1785-1C8D-C1BAD8AF61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FC805F-2A24-9242-EC04-787BAB376584}"/>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How did I use pathos in my presentation? </a:t>
            </a:r>
            <a:endParaRPr lang="en-US" dirty="0"/>
          </a:p>
        </p:txBody>
      </p:sp>
      <p:pic>
        <p:nvPicPr>
          <p:cNvPr id="4" name="Picture 3">
            <a:extLst>
              <a:ext uri="{FF2B5EF4-FFF2-40B4-BE49-F238E27FC236}">
                <a16:creationId xmlns:a16="http://schemas.microsoft.com/office/drawing/2014/main" id="{1E611478-33CC-A8D0-3B27-C91E1F87114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102447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F9248-F4B2-81C5-A3D1-4E307398D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8A6017-1823-AB55-F51F-51B394460927}"/>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Do you think it would make sense to use ethos in my presentation? </a:t>
            </a:r>
            <a:endParaRPr lang="en-US" dirty="0"/>
          </a:p>
        </p:txBody>
      </p:sp>
      <p:pic>
        <p:nvPicPr>
          <p:cNvPr id="4" name="Picture 3">
            <a:extLst>
              <a:ext uri="{FF2B5EF4-FFF2-40B4-BE49-F238E27FC236}">
                <a16:creationId xmlns:a16="http://schemas.microsoft.com/office/drawing/2014/main" id="{8C1B26FF-C911-2A45-7EFA-8DB227D3F010}"/>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336967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405FC-BFDE-8DA2-8BE0-14CF35DE9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D9B831-FD5A-C48F-A302-4B8BA27DB8DF}"/>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If the Judge(s) vote for the Engineer that did the best job presenting their “Solution,” what do the Engineers need to do in their presentation? </a:t>
            </a:r>
            <a:endParaRPr lang="en-US" dirty="0"/>
          </a:p>
        </p:txBody>
      </p:sp>
      <p:pic>
        <p:nvPicPr>
          <p:cNvPr id="4" name="Picture 3">
            <a:extLst>
              <a:ext uri="{FF2B5EF4-FFF2-40B4-BE49-F238E27FC236}">
                <a16:creationId xmlns:a16="http://schemas.microsoft.com/office/drawing/2014/main" id="{27EC6689-0B62-A612-90DE-64DE16EB4E70}"/>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535884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41571-6FCB-91B6-750E-3DD49DF9D3E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B2E56DC-4713-00B8-B1E9-C2E45E6B747C}"/>
              </a:ext>
            </a:extLst>
          </p:cNvPr>
          <p:cNvSpPr txBox="1">
            <a:spLocks/>
          </p:cNvSpPr>
          <p:nvPr/>
        </p:nvSpPr>
        <p:spPr>
          <a:xfrm>
            <a:off x="830943" y="6554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219DBA"/>
                </a:solidFill>
                <a:ea typeface="+mj-lt"/>
                <a:cs typeface="+mj-lt"/>
              </a:rPr>
              <a:t>Read: </a:t>
            </a:r>
            <a:r>
              <a:rPr lang="en-US">
                <a:solidFill>
                  <a:srgbClr val="000000"/>
                </a:solidFill>
                <a:ea typeface="+mj-lt"/>
                <a:cs typeface="+mj-lt"/>
              </a:rPr>
              <a:t>Rank the solutions from weak </a:t>
            </a:r>
          </a:p>
          <a:p>
            <a:r>
              <a:rPr lang="en-US">
                <a:solidFill>
                  <a:srgbClr val="000000"/>
                </a:solidFill>
                <a:ea typeface="+mj-lt"/>
                <a:cs typeface="+mj-lt"/>
              </a:rPr>
              <a:t>to strong</a:t>
            </a:r>
            <a:endParaRPr lang="en-US"/>
          </a:p>
        </p:txBody>
      </p:sp>
      <p:sp>
        <p:nvSpPr>
          <p:cNvPr id="3" name="Content Placeholder 2">
            <a:extLst>
              <a:ext uri="{FF2B5EF4-FFF2-40B4-BE49-F238E27FC236}">
                <a16:creationId xmlns:a16="http://schemas.microsoft.com/office/drawing/2014/main" id="{72DEE314-3AFF-D70B-BB25-B0B4849524F3}"/>
              </a:ext>
            </a:extLst>
          </p:cNvPr>
          <p:cNvSpPr>
            <a:spLocks noGrp="1"/>
          </p:cNvSpPr>
          <p:nvPr>
            <p:ph idx="1"/>
          </p:nvPr>
        </p:nvSpPr>
        <p:spPr>
          <a:xfrm>
            <a:off x="838200" y="2115911"/>
            <a:ext cx="10515600" cy="4351338"/>
          </a:xfrm>
        </p:spPr>
        <p:txBody>
          <a:bodyPr vert="horz" lIns="91440" tIns="45720" rIns="91440" bIns="45720" rtlCol="0" anchor="t">
            <a:normAutofit fontScale="92500" lnSpcReduction="10000"/>
          </a:bodyPr>
          <a:lstStyle/>
          <a:p>
            <a:pPr marL="0" indent="0">
              <a:buNone/>
            </a:pPr>
            <a:r>
              <a:rPr lang="en-US" b="1">
                <a:solidFill>
                  <a:srgbClr val="D77157"/>
                </a:solidFill>
                <a:ea typeface="+mn-lt"/>
                <a:cs typeface="+mn-lt"/>
              </a:rPr>
              <a:t>Problem:</a:t>
            </a:r>
            <a:r>
              <a:rPr lang="en-US">
                <a:ea typeface="+mn-lt"/>
                <a:cs typeface="+mn-lt"/>
              </a:rPr>
              <a:t> Lost Hiker </a:t>
            </a:r>
            <a:endParaRPr lang="en-US">
              <a:solidFill>
                <a:srgbClr val="000000"/>
              </a:solidFill>
              <a:ea typeface="+mn-lt"/>
              <a:cs typeface="+mn-lt"/>
            </a:endParaRPr>
          </a:p>
          <a:p>
            <a:pPr marL="0" indent="0">
              <a:buNone/>
            </a:pPr>
            <a:r>
              <a:rPr lang="en-US" b="1">
                <a:solidFill>
                  <a:srgbClr val="D77157"/>
                </a:solidFill>
                <a:ea typeface="+mn-lt"/>
                <a:cs typeface="+mn-lt"/>
              </a:rPr>
              <a:t>Solution:</a:t>
            </a:r>
            <a:r>
              <a:rPr lang="en-US" dirty="0">
                <a:solidFill>
                  <a:srgbClr val="D77157"/>
                </a:solidFill>
                <a:ea typeface="+mn-lt"/>
                <a:cs typeface="+mn-lt"/>
              </a:rPr>
              <a:t> </a:t>
            </a:r>
            <a:r>
              <a:rPr lang="en-US">
                <a:ea typeface="+mn-lt"/>
                <a:cs typeface="+mn-lt"/>
              </a:rPr>
              <a:t>Map with Live Data </a:t>
            </a:r>
            <a:endParaRPr lang="en-US"/>
          </a:p>
          <a:p>
            <a:r>
              <a:rPr lang="en-US" b="1">
                <a:solidFill>
                  <a:srgbClr val="D77157"/>
                </a:solidFill>
                <a:ea typeface="+mn-lt"/>
                <a:cs typeface="+mn-lt"/>
              </a:rPr>
              <a:t>Example 1:</a:t>
            </a:r>
            <a:r>
              <a:rPr lang="en-US">
                <a:ea typeface="+mn-lt"/>
                <a:cs typeface="+mn-lt"/>
              </a:rPr>
              <a:t> Satellites look for movement on the mountain that could be the lost hiker and puts the location of each movement on the map. People can go to each location to look for the hiker. </a:t>
            </a:r>
            <a:endParaRPr lang="en-US"/>
          </a:p>
          <a:p>
            <a:r>
              <a:rPr lang="en-US" b="1">
                <a:solidFill>
                  <a:srgbClr val="D77157"/>
                </a:solidFill>
                <a:ea typeface="+mn-lt"/>
                <a:cs typeface="+mn-lt"/>
              </a:rPr>
              <a:t>Example 2:</a:t>
            </a:r>
            <a:r>
              <a:rPr lang="en-US" dirty="0">
                <a:solidFill>
                  <a:srgbClr val="D77157"/>
                </a:solidFill>
                <a:ea typeface="+mn-lt"/>
                <a:cs typeface="+mn-lt"/>
              </a:rPr>
              <a:t> </a:t>
            </a:r>
            <a:r>
              <a:rPr lang="en-US">
                <a:ea typeface="+mn-lt"/>
                <a:cs typeface="+mn-lt"/>
              </a:rPr>
              <a:t>The hiker has a tracker that shows up on the map. </a:t>
            </a:r>
            <a:endParaRPr lang="en-US"/>
          </a:p>
          <a:p>
            <a:r>
              <a:rPr lang="en-US" b="1">
                <a:solidFill>
                  <a:srgbClr val="D77157"/>
                </a:solidFill>
                <a:ea typeface="+mn-lt"/>
                <a:cs typeface="+mn-lt"/>
              </a:rPr>
              <a:t>Example 3:</a:t>
            </a:r>
            <a:r>
              <a:rPr lang="en-US">
                <a:ea typeface="+mn-lt"/>
                <a:cs typeface="+mn-lt"/>
              </a:rPr>
              <a:t> Rescuers use a map that updates with trail cam activity to go look for the hiker. </a:t>
            </a:r>
            <a:endParaRPr lang="en-US"/>
          </a:p>
          <a:p>
            <a:r>
              <a:rPr lang="en-US" b="1">
                <a:solidFill>
                  <a:srgbClr val="D77157"/>
                </a:solidFill>
                <a:ea typeface="+mn-lt"/>
                <a:cs typeface="+mn-lt"/>
              </a:rPr>
              <a:t>Example 4:</a:t>
            </a:r>
            <a:r>
              <a:rPr lang="en-US" dirty="0">
                <a:solidFill>
                  <a:srgbClr val="D77157"/>
                </a:solidFill>
                <a:ea typeface="+mn-lt"/>
                <a:cs typeface="+mn-lt"/>
              </a:rPr>
              <a:t> </a:t>
            </a:r>
            <a:r>
              <a:rPr lang="en-US">
                <a:ea typeface="+mn-lt"/>
                <a:cs typeface="+mn-lt"/>
              </a:rPr>
              <a:t>An AI uses satellites with thermal cameras to make a heat map of the trail where the hiker disappeared. AI identifies any odd “hot spots” on the map and sends the coordinates to the rescue team.</a:t>
            </a:r>
          </a:p>
          <a:p>
            <a:pPr marL="0" indent="0">
              <a:buNone/>
            </a:pPr>
            <a:endParaRPr lang="en-US" dirty="0"/>
          </a:p>
        </p:txBody>
      </p:sp>
      <p:pic>
        <p:nvPicPr>
          <p:cNvPr id="5" name="Picture 4">
            <a:extLst>
              <a:ext uri="{FF2B5EF4-FFF2-40B4-BE49-F238E27FC236}">
                <a16:creationId xmlns:a16="http://schemas.microsoft.com/office/drawing/2014/main" id="{5803C1F8-21B8-943A-E197-151A008A56A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355475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94346-C7C4-ABF8-5136-D6DCEBF91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FF693-8A69-5AB6-01F8-08F3AC6E61EC}"/>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Play:</a:t>
            </a:r>
            <a:r>
              <a:rPr lang="en-US">
                <a:ea typeface="+mj-lt"/>
                <a:cs typeface="+mj-lt"/>
              </a:rPr>
              <a:t> "Engineer That!"</a:t>
            </a:r>
            <a:endParaRPr lang="en-US"/>
          </a:p>
        </p:txBody>
      </p:sp>
      <p:pic>
        <p:nvPicPr>
          <p:cNvPr id="4" name="Picture 3">
            <a:extLst>
              <a:ext uri="{FF2B5EF4-FFF2-40B4-BE49-F238E27FC236}">
                <a16:creationId xmlns:a16="http://schemas.microsoft.com/office/drawing/2014/main" id="{A2AB4905-0D56-E00B-4DE2-CC0AF295E0CB}"/>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062916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8CA76-4DDF-7642-CEB2-8A97C1A5BB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BE7795-78F4-AFDB-B6C5-6407A71EB9E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Was it easy or hard to convince the Judges that you had a good solution? Why? </a:t>
            </a:r>
            <a:endParaRPr lang="en-US"/>
          </a:p>
        </p:txBody>
      </p:sp>
      <p:pic>
        <p:nvPicPr>
          <p:cNvPr id="4" name="Picture 3">
            <a:extLst>
              <a:ext uri="{FF2B5EF4-FFF2-40B4-BE49-F238E27FC236}">
                <a16:creationId xmlns:a16="http://schemas.microsoft.com/office/drawing/2014/main" id="{4627CB3B-84F2-F908-BE24-2F4B5B34FDBC}"/>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986809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57096-036A-5F88-850A-C8ACEB160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A6C62-51C5-87EF-7335-3CA0FB187BD0}"/>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It helped to have a good “Solution” card, but was the “Solution” card the only thing that determined whether you got a point? </a:t>
            </a:r>
            <a:endParaRPr lang="en-US"/>
          </a:p>
        </p:txBody>
      </p:sp>
      <p:pic>
        <p:nvPicPr>
          <p:cNvPr id="4" name="Picture 3">
            <a:extLst>
              <a:ext uri="{FF2B5EF4-FFF2-40B4-BE49-F238E27FC236}">
                <a16:creationId xmlns:a16="http://schemas.microsoft.com/office/drawing/2014/main" id="{6D15A8F5-099F-7EE7-AD23-A526FAC90D3F}"/>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645032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84ED8-8E56-87D7-6BFA-483252139D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6D6A3-F095-4267-60BD-41B0472D6D2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What else helped you get a point? </a:t>
            </a:r>
            <a:endParaRPr lang="en-US"/>
          </a:p>
        </p:txBody>
      </p:sp>
      <p:pic>
        <p:nvPicPr>
          <p:cNvPr id="4" name="Picture 3">
            <a:extLst>
              <a:ext uri="{FF2B5EF4-FFF2-40B4-BE49-F238E27FC236}">
                <a16:creationId xmlns:a16="http://schemas.microsoft.com/office/drawing/2014/main" id="{8C9448B8-ED9C-3E00-150B-A4D74C498768}"/>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24363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F076E-4E75-5B57-BE6F-5E24525ED79D}"/>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Autofit/>
          </a:bodyPr>
          <a:lstStyle/>
          <a:p>
            <a:r>
              <a:rPr lang="en-US" sz="5300" b="1">
                <a:solidFill>
                  <a:srgbClr val="D77157"/>
                </a:solidFill>
                <a:ea typeface="+mj-lt"/>
                <a:cs typeface="+mj-lt"/>
              </a:rPr>
              <a:t>Remember, students that pass the first round of judging will be invited to present their Junior STEM Challenge projects at the STEM Challenge Expo.</a:t>
            </a:r>
            <a:endParaRPr lang="en-US" sz="5300" b="1"/>
          </a:p>
        </p:txBody>
      </p:sp>
    </p:spTree>
    <p:extLst>
      <p:ext uri="{BB962C8B-B14F-4D97-AF65-F5344CB8AC3E}">
        <p14:creationId xmlns:p14="http://schemas.microsoft.com/office/powerpoint/2010/main" val="2833125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DE1AB-DF29-3F5C-A2E9-47EEFF827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104F5-8B02-D175-3995-E698A9FEF583}"/>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The Junior STEM Challenge is very different from a card game. How can you use the skills you practiced playing “Engineer That!” to present your Junior STEM Challenge projects? </a:t>
            </a:r>
            <a:endParaRPr lang="en-US"/>
          </a:p>
        </p:txBody>
      </p:sp>
      <p:pic>
        <p:nvPicPr>
          <p:cNvPr id="4" name="Picture 3">
            <a:extLst>
              <a:ext uri="{FF2B5EF4-FFF2-40B4-BE49-F238E27FC236}">
                <a16:creationId xmlns:a16="http://schemas.microsoft.com/office/drawing/2014/main" id="{6ADB5F87-8036-5000-F31A-B6BB6F79329A}"/>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231354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2D347-3023-4E5F-AC6B-C27C0FFF5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F0960-B0F1-3780-2A21-85F74BC803E4}"/>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Why do you think it’s important that we practiced these skills now? </a:t>
            </a:r>
            <a:endParaRPr lang="en-US"/>
          </a:p>
        </p:txBody>
      </p:sp>
      <p:pic>
        <p:nvPicPr>
          <p:cNvPr id="4" name="Picture 3">
            <a:extLst>
              <a:ext uri="{FF2B5EF4-FFF2-40B4-BE49-F238E27FC236}">
                <a16:creationId xmlns:a16="http://schemas.microsoft.com/office/drawing/2014/main" id="{D565EC31-E8C6-F220-AA57-BA54663633E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61289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28B19-6A7C-ED9B-A96F-2B941B400D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DF8A68-BFE2-8B92-4A2C-48B387BC5557}"/>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9A2659A7-3696-EF69-A6DE-741CA0657523}"/>
              </a:ext>
            </a:extLst>
          </p:cNvPr>
          <p:cNvSpPr>
            <a:spLocks noGrp="1"/>
          </p:cNvSpPr>
          <p:nvPr>
            <p:ph type="ctrTitle"/>
          </p:nvPr>
        </p:nvSpPr>
        <p:spPr>
          <a:xfrm>
            <a:off x="1524000" y="2236055"/>
            <a:ext cx="9144000" cy="2387600"/>
          </a:xfrm>
        </p:spPr>
        <p:txBody>
          <a:bodyPr vert="horz" lIns="91440" tIns="45720" rIns="91440" bIns="45720" rtlCol="0" anchor="ctr">
            <a:noAutofit/>
          </a:bodyPr>
          <a:lstStyle/>
          <a:p>
            <a:r>
              <a:rPr lang="en-US" sz="5300" b="1" dirty="0">
                <a:solidFill>
                  <a:srgbClr val="D77157"/>
                </a:solidFill>
                <a:ea typeface="+mj-lt"/>
                <a:cs typeface="+mj-lt"/>
              </a:rPr>
              <a:t>Having good presentation skills is good for the Junior STEM Challenge, but it’s also </a:t>
            </a:r>
            <a:r>
              <a:rPr lang="en-US" sz="5300" b="1">
                <a:solidFill>
                  <a:srgbClr val="D77157"/>
                </a:solidFill>
                <a:ea typeface="+mj-lt"/>
                <a:cs typeface="+mj-lt"/>
              </a:rPr>
              <a:t>important in life!</a:t>
            </a:r>
            <a:endParaRPr lang="en-US" b="1">
              <a:ea typeface="+mj-lt"/>
              <a:cs typeface="+mj-lt"/>
            </a:endParaRPr>
          </a:p>
        </p:txBody>
      </p:sp>
    </p:spTree>
    <p:extLst>
      <p:ext uri="{BB962C8B-B14F-4D97-AF65-F5344CB8AC3E}">
        <p14:creationId xmlns:p14="http://schemas.microsoft.com/office/powerpoint/2010/main" val="1417041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ADEB3-D1EB-47AD-691F-4899A27F2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22A9F-A6CC-C80C-D8EE-A402F5FF3C35}"/>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How can you take the skills you practiced in this game and use them in your life? </a:t>
            </a:r>
            <a:endParaRPr lang="en-US"/>
          </a:p>
        </p:txBody>
      </p:sp>
      <p:pic>
        <p:nvPicPr>
          <p:cNvPr id="4" name="Picture 3">
            <a:extLst>
              <a:ext uri="{FF2B5EF4-FFF2-40B4-BE49-F238E27FC236}">
                <a16:creationId xmlns:a16="http://schemas.microsoft.com/office/drawing/2014/main" id="{698992AE-36D9-21F6-CA39-FF1322192874}"/>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3811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0A168A0DA65864BA04F1B64B3C52E8B" ma:contentTypeVersion="15" ma:contentTypeDescription="Create a new document." ma:contentTypeScope="" ma:versionID="af3935aaf13112e3c9c0762047f65a1f">
  <xsd:schema xmlns:xsd="http://www.w3.org/2001/XMLSchema" xmlns:xs="http://www.w3.org/2001/XMLSchema" xmlns:p="http://schemas.microsoft.com/office/2006/metadata/properties" xmlns:ns2="cf627a82-c438-4f09-bb70-4df5ae928c0f" xmlns:ns3="ca4b5d80-b151-4335-bdd1-d1b7ebad3e82" targetNamespace="http://schemas.microsoft.com/office/2006/metadata/properties" ma:root="true" ma:fieldsID="6f520dca8e8bcb15ff7946d1f5af2859" ns2:_="" ns3:_="">
    <xsd:import namespace="cf627a82-c438-4f09-bb70-4df5ae928c0f"/>
    <xsd:import namespace="ca4b5d80-b151-4335-bdd1-d1b7ebad3e8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27a82-c438-4f09-bb70-4df5ae928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7488d59-e36b-4014-bae3-b1702c59b55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4b5d80-b151-4335-bdd1-d1b7ebad3e8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711b8b5-395b-4921-9fa0-0593f3367675}" ma:internalName="TaxCatchAll" ma:showField="CatchAllData" ma:web="ca4b5d80-b151-4335-bdd1-d1b7ebad3e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4b5d80-b151-4335-bdd1-d1b7ebad3e82" xsi:nil="true"/>
    <lcf76f155ced4ddcb4097134ff3c332f xmlns="cf627a82-c438-4f09-bb70-4df5ae928c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A9FAA93-034C-4474-943C-C5A0752B82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27a82-c438-4f09-bb70-4df5ae928c0f"/>
    <ds:schemaRef ds:uri="ca4b5d80-b151-4335-bdd1-d1b7ebad3e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086DAB-2F57-42CC-9619-A948D5EC1912}">
  <ds:schemaRefs>
    <ds:schemaRef ds:uri="http://schemas.microsoft.com/sharepoint/v3/contenttype/forms"/>
  </ds:schemaRefs>
</ds:datastoreItem>
</file>

<file path=customXml/itemProps3.xml><?xml version="1.0" encoding="utf-8"?>
<ds:datastoreItem xmlns:ds="http://schemas.openxmlformats.org/officeDocument/2006/customXml" ds:itemID="{E5970793-6F19-48EF-9146-F8B0036A5DCD}">
  <ds:schemaRefs>
    <ds:schemaRef ds:uri="http://schemas.microsoft.com/office/2006/metadata/properties"/>
    <ds:schemaRef ds:uri="http://schemas.microsoft.com/office/infopath/2007/PartnerControls"/>
    <ds:schemaRef ds:uri="ca4b5d80-b151-4335-bdd1-d1b7ebad3e82"/>
    <ds:schemaRef ds:uri="cf627a82-c438-4f09-bb70-4df5ae928c0f"/>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24</Slides>
  <Notes>23</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Engineer That!</vt:lpstr>
      <vt:lpstr>Share: How do you feel when you have to present something to other people?</vt:lpstr>
      <vt:lpstr>Share: Do you think all presentations are the same? Why or why not? </vt:lpstr>
      <vt:lpstr>Share: What are some different kinds of presentations? </vt:lpstr>
      <vt:lpstr>While the first round of judging in the Junior STEM Challenge is online, top student projects will be invited to the STEM Challenge Expo to present in-person.</vt:lpstr>
      <vt:lpstr>Share: How do you think presenting to judges is different from presenting to your teacher and classmates?  </vt:lpstr>
      <vt:lpstr>Share: What are some ways you can make your presentation stronger?</vt:lpstr>
      <vt:lpstr>Share: Why is it important to know how to make a strong presentation for the Junior STEM Challenge? </vt:lpstr>
      <vt:lpstr>Listen: Good presentations include:</vt:lpstr>
      <vt:lpstr>Watch: Watch the example presentation</vt:lpstr>
      <vt:lpstr>Share: How did I use logos in my presentation? </vt:lpstr>
      <vt:lpstr>Share: How did I use pathos in my presentation? </vt:lpstr>
      <vt:lpstr>Share: Do you think it would make sense to use ethos in my presentation? </vt:lpstr>
      <vt:lpstr>Share: If the Judge(s) vote for the Engineer that did the best job presenting their “Solution,” what do the Engineers need to do in their presentation? </vt:lpstr>
      <vt:lpstr>PowerPoint Presentation</vt:lpstr>
      <vt:lpstr>Play: "Engineer That!"</vt:lpstr>
      <vt:lpstr>Share: Was it easy or hard to convince the Judges that you had a good solution? Why? </vt:lpstr>
      <vt:lpstr>Share: It helped to have a good “Solution” card, but was the “Solution” card the only thing that determined whether you got a point? </vt:lpstr>
      <vt:lpstr>Share: What else helped you get a point? </vt:lpstr>
      <vt:lpstr>Remember, students that pass the first round of judging will be invited to present their Junior STEM Challenge projects at the STEM Challenge Expo.</vt:lpstr>
      <vt:lpstr>Share: The Junior STEM Challenge is very different from a card game. How can you use the skills you practiced playing “Engineer That!” to present your Junior STEM Challenge projects? </vt:lpstr>
      <vt:lpstr>Share: Why do you think it’s important that we practiced these skills now? </vt:lpstr>
      <vt:lpstr>Having good presentation skills is good for the Junior STEM Challenge, but it’s also important in life!</vt:lpstr>
      <vt:lpstr>Share: How can you take the skills you practiced in this game and use them in your life?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186</cp:revision>
  <dcterms:created xsi:type="dcterms:W3CDTF">2024-05-06T20:12:25Z</dcterms:created>
  <dcterms:modified xsi:type="dcterms:W3CDTF">2026-07-27T14:42:36Z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0x01010060A168A0DA65864BA04F1B64B3C52E8B</vt:lpwstr>
  </property>
  <property fmtid="{D5CDD505-2E9C-101B-9397-08002B2CF9AE}" pid="3" name="MediaServiceImageTags">
    <vt:lpwstr/>
  </property>
</Properties>
</file>