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0"/>
  </p:notesMasterIdLst>
  <p:sldIdLst>
    <p:sldId id="315" r:id="rId5"/>
    <p:sldId id="330" r:id="rId6"/>
    <p:sldId id="331" r:id="rId7"/>
    <p:sldId id="332" r:id="rId8"/>
    <p:sldId id="333" r:id="rId9"/>
    <p:sldId id="322" r:id="rId10"/>
    <p:sldId id="323" r:id="rId11"/>
    <p:sldId id="334" r:id="rId12"/>
    <p:sldId id="335" r:id="rId13"/>
    <p:sldId id="336" r:id="rId14"/>
    <p:sldId id="337" r:id="rId15"/>
    <p:sldId id="316" r:id="rId16"/>
    <p:sldId id="325" r:id="rId17"/>
    <p:sldId id="327" r:id="rId18"/>
    <p:sldId id="338" r:id="rId19"/>
    <p:sldId id="339" r:id="rId20"/>
    <p:sldId id="340" r:id="rId21"/>
    <p:sldId id="341" r:id="rId22"/>
    <p:sldId id="342" r:id="rId23"/>
    <p:sldId id="343" r:id="rId24"/>
    <p:sldId id="344" r:id="rId25"/>
    <p:sldId id="328" r:id="rId26"/>
    <p:sldId id="345" r:id="rId27"/>
    <p:sldId id="346" r:id="rId28"/>
    <p:sldId id="347"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7157"/>
    <a:srgbClr val="219DB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4670C7-7709-4519-921E-9C5229D87917}" v="3" dt="2026-07-24T20:49:11.9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012C8-7106-4EA4-A2CD-4F9C9E0E5C50}" type="datetimeFigureOut">
              <a:t>7/24/2026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6BD6F0-0FAD-4EFB-BCBB-316696E304D2}" type="slidenum">
              <a:t>‹#›</a:t>
            </a:fld>
            <a:endParaRPr lang="en-US"/>
          </a:p>
        </p:txBody>
      </p:sp>
    </p:spTree>
    <p:extLst>
      <p:ext uri="{BB962C8B-B14F-4D97-AF65-F5344CB8AC3E}">
        <p14:creationId xmlns:p14="http://schemas.microsoft.com/office/powerpoint/2010/main" val="40126474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in the Junior STEM Challenge, it is important for groups to use reliable sources. </a:t>
            </a:r>
          </a:p>
        </p:txBody>
      </p:sp>
      <p:sp>
        <p:nvSpPr>
          <p:cNvPr id="4" name="Slide Number Placeholder 3"/>
          <p:cNvSpPr>
            <a:spLocks noGrp="1"/>
          </p:cNvSpPr>
          <p:nvPr>
            <p:ph type="sldNum" sz="quarter" idx="5"/>
          </p:nvPr>
        </p:nvSpPr>
        <p:spPr/>
        <p:txBody>
          <a:bodyPr/>
          <a:lstStyle/>
          <a:p>
            <a:fld id="{2B6BD6F0-0FAD-4EFB-BCBB-316696E304D2}" type="slidenum">
              <a:rPr lang="en-US"/>
              <a:t>1</a:t>
            </a:fld>
            <a:endParaRPr lang="en-US"/>
          </a:p>
        </p:txBody>
      </p:sp>
    </p:spTree>
    <p:extLst>
      <p:ext uri="{BB962C8B-B14F-4D97-AF65-F5344CB8AC3E}">
        <p14:creationId xmlns:p14="http://schemas.microsoft.com/office/powerpoint/2010/main" val="35375981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CE5BC-9DF3-EAC0-329C-3661483739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B35CAE-5A15-50C2-79AF-232769CD5A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54BDA0-5327-6A9D-7BAE-8F1F72B2BCE5}"/>
              </a:ext>
            </a:extLst>
          </p:cNvPr>
          <p:cNvSpPr>
            <a:spLocks noGrp="1"/>
          </p:cNvSpPr>
          <p:nvPr>
            <p:ph type="body" idx="1"/>
          </p:nvPr>
        </p:nvSpPr>
        <p:spPr/>
        <p:txBody>
          <a:bodyPr/>
          <a:lstStyle/>
          <a:p>
            <a:r>
              <a:rPr lang="en-US" b="1"/>
              <a:t>Exemplar Response: </a:t>
            </a:r>
            <a:r>
              <a:rPr lang="en-US"/>
              <a:t>I use sources to get information about the planet Jupiter to make sure I have the right information.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F3FC47F3-654A-BEDD-136D-943CC70002A1}"/>
              </a:ext>
            </a:extLst>
          </p:cNvPr>
          <p:cNvSpPr>
            <a:spLocks noGrp="1"/>
          </p:cNvSpPr>
          <p:nvPr>
            <p:ph type="sldNum" sz="quarter" idx="5"/>
          </p:nvPr>
        </p:nvSpPr>
        <p:spPr/>
        <p:txBody>
          <a:bodyPr/>
          <a:lstStyle/>
          <a:p>
            <a:fld id="{B11A8DAD-EBF2-4D6E-9CAD-8DDF3BD40A3B}" type="slidenum">
              <a:rPr lang="en-US"/>
              <a:t>2</a:t>
            </a:fld>
            <a:endParaRPr lang="en-US"/>
          </a:p>
        </p:txBody>
      </p:sp>
    </p:spTree>
    <p:extLst>
      <p:ext uri="{BB962C8B-B14F-4D97-AF65-F5344CB8AC3E}">
        <p14:creationId xmlns:p14="http://schemas.microsoft.com/office/powerpoint/2010/main" val="9363189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DE813-4F46-DB80-E441-A6611B0103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AAEE2-D406-82A6-00E3-0B7233779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0F321BD-DF32-0CFD-5AEB-503DCE77EFDD}"/>
              </a:ext>
            </a:extLst>
          </p:cNvPr>
          <p:cNvSpPr>
            <a:spLocks noGrp="1"/>
          </p:cNvSpPr>
          <p:nvPr>
            <p:ph type="body" idx="1"/>
          </p:nvPr>
        </p:nvSpPr>
        <p:spPr/>
        <p:txBody>
          <a:bodyPr/>
          <a:lstStyle/>
          <a:p>
            <a:r>
              <a:rPr lang="en-US" b="1"/>
              <a:t>Exemplar Response: </a:t>
            </a:r>
            <a:r>
              <a:rPr lang="en-US"/>
              <a:t>I find sources by using key words in a search engine. Then, I look through the results to find sources that I think would give me the information I need.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6819F613-7DF8-679A-8654-8338EE732FE5}"/>
              </a:ext>
            </a:extLst>
          </p:cNvPr>
          <p:cNvSpPr>
            <a:spLocks noGrp="1"/>
          </p:cNvSpPr>
          <p:nvPr>
            <p:ph type="sldNum" sz="quarter" idx="5"/>
          </p:nvPr>
        </p:nvSpPr>
        <p:spPr/>
        <p:txBody>
          <a:bodyPr/>
          <a:lstStyle/>
          <a:p>
            <a:fld id="{B11A8DAD-EBF2-4D6E-9CAD-8DDF3BD40A3B}" type="slidenum">
              <a:rPr lang="en-US"/>
              <a:t>3</a:t>
            </a:fld>
            <a:endParaRPr lang="en-US"/>
          </a:p>
        </p:txBody>
      </p:sp>
    </p:spTree>
    <p:extLst>
      <p:ext uri="{BB962C8B-B14F-4D97-AF65-F5344CB8AC3E}">
        <p14:creationId xmlns:p14="http://schemas.microsoft.com/office/powerpoint/2010/main" val="3548736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D52F4D-D5BD-7250-BAD2-DCF4E0FD9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D400E5-D0B9-1AE5-9EFA-C69DBF3D7B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385950-C104-7B3F-72BA-8F7B7954D347}"/>
              </a:ext>
            </a:extLst>
          </p:cNvPr>
          <p:cNvSpPr>
            <a:spLocks noGrp="1"/>
          </p:cNvSpPr>
          <p:nvPr>
            <p:ph type="body" idx="1"/>
          </p:nvPr>
        </p:nvSpPr>
        <p:spPr/>
        <p:txBody>
          <a:bodyPr/>
          <a:lstStyle/>
          <a:p>
            <a:r>
              <a:rPr lang="en-US" b="1"/>
              <a:t>Exemplar Response: </a:t>
            </a:r>
            <a:r>
              <a:rPr lang="en-US" i="1"/>
              <a:t>Student answers may vary, but most students should say “yes.”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5ED30BCD-3DD3-877D-0B56-AE194B57D8CE}"/>
              </a:ext>
            </a:extLst>
          </p:cNvPr>
          <p:cNvSpPr>
            <a:spLocks noGrp="1"/>
          </p:cNvSpPr>
          <p:nvPr>
            <p:ph type="sldNum" sz="quarter" idx="5"/>
          </p:nvPr>
        </p:nvSpPr>
        <p:spPr/>
        <p:txBody>
          <a:bodyPr/>
          <a:lstStyle/>
          <a:p>
            <a:fld id="{B11A8DAD-EBF2-4D6E-9CAD-8DDF3BD40A3B}" type="slidenum">
              <a:rPr lang="en-US"/>
              <a:t>4</a:t>
            </a:fld>
            <a:endParaRPr lang="en-US"/>
          </a:p>
        </p:txBody>
      </p:sp>
    </p:spTree>
    <p:extLst>
      <p:ext uri="{BB962C8B-B14F-4D97-AF65-F5344CB8AC3E}">
        <p14:creationId xmlns:p14="http://schemas.microsoft.com/office/powerpoint/2010/main" val="1589601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44AD25-E484-6A94-0E31-BB50C43F4C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8187B-D973-9138-BD54-54DE0FB5F4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98F1F-FB35-2D3F-06BA-7B8442C883C1}"/>
              </a:ext>
            </a:extLst>
          </p:cNvPr>
          <p:cNvSpPr>
            <a:spLocks noGrp="1"/>
          </p:cNvSpPr>
          <p:nvPr>
            <p:ph type="body" idx="1"/>
          </p:nvPr>
        </p:nvSpPr>
        <p:spPr/>
        <p:txBody>
          <a:bodyPr/>
          <a:lstStyle/>
          <a:p>
            <a:r>
              <a:rPr lang="en-US" b="1"/>
              <a:t>Exemplar Response: </a:t>
            </a:r>
            <a:r>
              <a:rPr lang="en-US" i="1"/>
              <a:t>Student answers may vary. Example: I look at the sources to see which one is from a place I trust. I would trust information from websites like Britannica more than websites like Wikipedia.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32022F94-39AF-88DA-8A7F-1973FFDB28B6}"/>
              </a:ext>
            </a:extLst>
          </p:cNvPr>
          <p:cNvSpPr>
            <a:spLocks noGrp="1"/>
          </p:cNvSpPr>
          <p:nvPr>
            <p:ph type="sldNum" sz="quarter" idx="5"/>
          </p:nvPr>
        </p:nvSpPr>
        <p:spPr/>
        <p:txBody>
          <a:bodyPr/>
          <a:lstStyle/>
          <a:p>
            <a:fld id="{B11A8DAD-EBF2-4D6E-9CAD-8DDF3BD40A3B}" type="slidenum">
              <a:rPr lang="en-US"/>
              <a:t>5</a:t>
            </a:fld>
            <a:endParaRPr lang="en-US"/>
          </a:p>
        </p:txBody>
      </p:sp>
    </p:spTree>
    <p:extLst>
      <p:ext uri="{BB962C8B-B14F-4D97-AF65-F5344CB8AC3E}">
        <p14:creationId xmlns:p14="http://schemas.microsoft.com/office/powerpoint/2010/main" val="213495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B6C42A-793B-BEE5-F442-8A5F9EB472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AA3515-08D7-3A88-CABB-8D9DE053E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0234B-C324-1784-08F9-741F88D3FE3C}"/>
              </a:ext>
            </a:extLst>
          </p:cNvPr>
          <p:cNvSpPr>
            <a:spLocks noGrp="1"/>
          </p:cNvSpPr>
          <p:nvPr>
            <p:ph type="body" idx="1"/>
          </p:nvPr>
        </p:nvSpPr>
        <p:spPr/>
        <p:txBody>
          <a:bodyPr/>
          <a:lstStyle/>
          <a:p>
            <a:r>
              <a:rPr lang="en-US"/>
              <a:t>Tell students that there are a few different ways to figure out if a source is “reliable” or “unreliable.” Tell students to create a list of “reliable” and “unreliable” traits in their Student Guidebook. These should be things that help students figure out if a source is “reliable” or “unreliable.” </a:t>
            </a:r>
          </a:p>
          <a:p>
            <a:endParaRPr lang="en-US" dirty="0"/>
          </a:p>
          <a:p>
            <a:r>
              <a:rPr lang="en-US"/>
              <a:t>Give students 4 minutes to create their lists. </a:t>
            </a:r>
          </a:p>
          <a:p>
            <a:endParaRPr lang="en-US" dirty="0"/>
          </a:p>
          <a:p>
            <a:r>
              <a:rPr lang="en-US"/>
              <a:t>As students make a list in their guidebooks, circulate the classroom to identify the most common responses. </a:t>
            </a:r>
          </a:p>
        </p:txBody>
      </p:sp>
      <p:sp>
        <p:nvSpPr>
          <p:cNvPr id="4" name="Slide Number Placeholder 3">
            <a:extLst>
              <a:ext uri="{FF2B5EF4-FFF2-40B4-BE49-F238E27FC236}">
                <a16:creationId xmlns:a16="http://schemas.microsoft.com/office/drawing/2014/main" id="{028B1E64-C0D0-608F-1680-B8E960283E48}"/>
              </a:ext>
            </a:extLst>
          </p:cNvPr>
          <p:cNvSpPr>
            <a:spLocks noGrp="1"/>
          </p:cNvSpPr>
          <p:nvPr>
            <p:ph type="sldNum" sz="quarter" idx="5"/>
          </p:nvPr>
        </p:nvSpPr>
        <p:spPr/>
        <p:txBody>
          <a:bodyPr/>
          <a:lstStyle/>
          <a:p>
            <a:fld id="{B11A8DAD-EBF2-4D6E-9CAD-8DDF3BD40A3B}" type="slidenum">
              <a:rPr lang="en-US"/>
              <a:t>6</a:t>
            </a:fld>
            <a:endParaRPr lang="en-US"/>
          </a:p>
        </p:txBody>
      </p:sp>
    </p:spTree>
    <p:extLst>
      <p:ext uri="{BB962C8B-B14F-4D97-AF65-F5344CB8AC3E}">
        <p14:creationId xmlns:p14="http://schemas.microsoft.com/office/powerpoint/2010/main" val="1198503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92C84D-6676-4913-F2BE-D6C83D81A8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D4097B-BCEC-B07B-A2C5-0BAD89D554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C96DB9-79AC-11FC-CA10-6F6CA2B3553E}"/>
              </a:ext>
            </a:extLst>
          </p:cNvPr>
          <p:cNvSpPr>
            <a:spLocks noGrp="1"/>
          </p:cNvSpPr>
          <p:nvPr>
            <p:ph type="body" idx="1"/>
          </p:nvPr>
        </p:nvSpPr>
        <p:spPr/>
        <p:txBody>
          <a:bodyPr/>
          <a:lstStyle/>
          <a:p>
            <a:r>
              <a:rPr lang="en-US"/>
              <a:t>Ask students to share the traits they listed in their Student Guidebook. As students share each “reliable” and “unreliable” trait, write the traits in an easily visible location to create a cumulative list of all the traits identified by students. Encourage students to create “paired” traits. For example, if one student says that “reliable” sources always have facts, students should be able to identify that “unreliable” sources often share opinions as factual or true without providing supporting evidence. </a:t>
            </a:r>
          </a:p>
          <a:p>
            <a:endParaRPr lang="en-US" dirty="0"/>
          </a:p>
          <a:p>
            <a:r>
              <a:rPr lang="en-US"/>
              <a:t>If students do discuss opinions, make sure that students do not frame opinions as a trait of an “unreliable” source, as opinions can still help provide much-needed perspectives on a topic. When discussing opinions, students must specifically identify that presenting “opinions as facts without supporting evidence” can be a trait of an “unreliable” source. </a:t>
            </a:r>
          </a:p>
          <a:p>
            <a:r>
              <a:rPr lang="en-US"/>
              <a:t>As students create the cumulative list of “reliable” and “unreliable” traits, they should add any that they have not already identified to the list of traits in their guidebook. </a:t>
            </a:r>
          </a:p>
        </p:txBody>
      </p:sp>
      <p:sp>
        <p:nvSpPr>
          <p:cNvPr id="4" name="Slide Number Placeholder 3">
            <a:extLst>
              <a:ext uri="{FF2B5EF4-FFF2-40B4-BE49-F238E27FC236}">
                <a16:creationId xmlns:a16="http://schemas.microsoft.com/office/drawing/2014/main" id="{45C8B713-FB07-E046-C385-FF9FAD8EA8EA}"/>
              </a:ext>
            </a:extLst>
          </p:cNvPr>
          <p:cNvSpPr>
            <a:spLocks noGrp="1"/>
          </p:cNvSpPr>
          <p:nvPr>
            <p:ph type="sldNum" sz="quarter" idx="5"/>
          </p:nvPr>
        </p:nvSpPr>
        <p:spPr/>
        <p:txBody>
          <a:bodyPr/>
          <a:lstStyle/>
          <a:p>
            <a:fld id="{B11A8DAD-EBF2-4D6E-9CAD-8DDF3BD40A3B}" type="slidenum">
              <a:rPr lang="en-US"/>
              <a:t>7</a:t>
            </a:fld>
            <a:endParaRPr lang="en-US"/>
          </a:p>
        </p:txBody>
      </p:sp>
    </p:spTree>
    <p:extLst>
      <p:ext uri="{BB962C8B-B14F-4D97-AF65-F5344CB8AC3E}">
        <p14:creationId xmlns:p14="http://schemas.microsoft.com/office/powerpoint/2010/main" val="3733590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885FD5-1893-EC24-C851-7FF6DBD8CA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D52B62-A2D0-7590-A1E7-37F1DCEB6C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6A175F-84C0-8354-CA7A-1B0AA74D9509}"/>
              </a:ext>
            </a:extLst>
          </p:cNvPr>
          <p:cNvSpPr>
            <a:spLocks noGrp="1"/>
          </p:cNvSpPr>
          <p:nvPr>
            <p:ph type="body" idx="1"/>
          </p:nvPr>
        </p:nvSpPr>
        <p:spPr/>
        <p:txBody>
          <a:bodyPr/>
          <a:lstStyle/>
          <a:p>
            <a:r>
              <a:rPr lang="en-US" b="1"/>
              <a:t>Exemplar Response: </a:t>
            </a:r>
            <a:r>
              <a:rPr lang="en-US"/>
              <a:t>“Reliable” sources should not have any “unreliable” traits. If a source has one “unreliable” trait, then additional sources need to be used to confirm information.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E5D220CC-5A91-B0B4-A9BF-5BE931BD24CA}"/>
              </a:ext>
            </a:extLst>
          </p:cNvPr>
          <p:cNvSpPr>
            <a:spLocks noGrp="1"/>
          </p:cNvSpPr>
          <p:nvPr>
            <p:ph type="sldNum" sz="quarter" idx="5"/>
          </p:nvPr>
        </p:nvSpPr>
        <p:spPr/>
        <p:txBody>
          <a:bodyPr/>
          <a:lstStyle/>
          <a:p>
            <a:fld id="{B11A8DAD-EBF2-4D6E-9CAD-8DDF3BD40A3B}" type="slidenum">
              <a:rPr lang="en-US"/>
              <a:t>8</a:t>
            </a:fld>
            <a:endParaRPr lang="en-US"/>
          </a:p>
        </p:txBody>
      </p:sp>
    </p:spTree>
    <p:extLst>
      <p:ext uri="{BB962C8B-B14F-4D97-AF65-F5344CB8AC3E}">
        <p14:creationId xmlns:p14="http://schemas.microsoft.com/office/powerpoint/2010/main" val="567716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93F617-AA59-0F05-A562-F583C84A32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81BB4F-74FF-4673-4AF2-10EE7E27237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A0B38C-5B83-8B89-A500-D6F4740FFE95}"/>
              </a:ext>
            </a:extLst>
          </p:cNvPr>
          <p:cNvSpPr>
            <a:spLocks noGrp="1"/>
          </p:cNvSpPr>
          <p:nvPr>
            <p:ph type="body" idx="1"/>
          </p:nvPr>
        </p:nvSpPr>
        <p:spPr/>
        <p:txBody>
          <a:bodyPr/>
          <a:lstStyle/>
          <a:p>
            <a:r>
              <a:rPr lang="en-US" b="1"/>
              <a:t>Exemplar Response: </a:t>
            </a:r>
            <a:r>
              <a:rPr lang="en-US"/>
              <a:t>“Unreliable” sources might sometimes have “reliable” traits. The author of a “reliable” source might have made a mistake, or the author could have included “reliable” traits to confuse the reader.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8B2F9822-E82C-1BA4-15D9-AE4DD3262BE0}"/>
              </a:ext>
            </a:extLst>
          </p:cNvPr>
          <p:cNvSpPr>
            <a:spLocks noGrp="1"/>
          </p:cNvSpPr>
          <p:nvPr>
            <p:ph type="sldNum" sz="quarter" idx="5"/>
          </p:nvPr>
        </p:nvSpPr>
        <p:spPr/>
        <p:txBody>
          <a:bodyPr/>
          <a:lstStyle/>
          <a:p>
            <a:fld id="{B11A8DAD-EBF2-4D6E-9CAD-8DDF3BD40A3B}" type="slidenum">
              <a:rPr lang="en-US"/>
              <a:t>9</a:t>
            </a:fld>
            <a:endParaRPr lang="en-US"/>
          </a:p>
        </p:txBody>
      </p:sp>
    </p:spTree>
    <p:extLst>
      <p:ext uri="{BB962C8B-B14F-4D97-AF65-F5344CB8AC3E}">
        <p14:creationId xmlns:p14="http://schemas.microsoft.com/office/powerpoint/2010/main" val="2442767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C8111-A1E0-68C2-2AC4-86398EBA06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51F327-CCEF-3A07-15A1-3F429FE3BD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69AA13-F684-3C1D-A58C-D2AAE14C712B}"/>
              </a:ext>
            </a:extLst>
          </p:cNvPr>
          <p:cNvSpPr>
            <a:spLocks noGrp="1"/>
          </p:cNvSpPr>
          <p:nvPr>
            <p:ph type="body" idx="1"/>
          </p:nvPr>
        </p:nvSpPr>
        <p:spPr/>
        <p:txBody>
          <a:bodyPr/>
          <a:lstStyle/>
          <a:p>
            <a:r>
              <a:rPr lang="en-US" b="1"/>
              <a:t>Exemplar Response: </a:t>
            </a:r>
            <a:r>
              <a:rPr lang="en-US"/>
              <a:t>Yes, a source can be somewhere between a “reliable” and “unreliable” source. Some parts of the source might be useful even if it is not a fully “reliable” source.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9DA32DBA-FA77-ED04-73FD-F7803D5224CD}"/>
              </a:ext>
            </a:extLst>
          </p:cNvPr>
          <p:cNvSpPr>
            <a:spLocks noGrp="1"/>
          </p:cNvSpPr>
          <p:nvPr>
            <p:ph type="sldNum" sz="quarter" idx="5"/>
          </p:nvPr>
        </p:nvSpPr>
        <p:spPr/>
        <p:txBody>
          <a:bodyPr/>
          <a:lstStyle/>
          <a:p>
            <a:fld id="{B11A8DAD-EBF2-4D6E-9CAD-8DDF3BD40A3B}" type="slidenum">
              <a:rPr lang="en-US"/>
              <a:t>10</a:t>
            </a:fld>
            <a:endParaRPr lang="en-US"/>
          </a:p>
        </p:txBody>
      </p:sp>
    </p:spTree>
    <p:extLst>
      <p:ext uri="{BB962C8B-B14F-4D97-AF65-F5344CB8AC3E}">
        <p14:creationId xmlns:p14="http://schemas.microsoft.com/office/powerpoint/2010/main" val="24502031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A36E8-F1E2-8611-D422-789B38FED3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3AC23-F811-BBBF-6579-551DCA19F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1566EE-F13F-5EE0-C43B-FC422EC9E4BB}"/>
              </a:ext>
            </a:extLst>
          </p:cNvPr>
          <p:cNvSpPr>
            <a:spLocks noGrp="1"/>
          </p:cNvSpPr>
          <p:nvPr>
            <p:ph type="body" idx="1"/>
          </p:nvPr>
        </p:nvSpPr>
        <p:spPr/>
        <p:txBody>
          <a:bodyPr/>
          <a:lstStyle/>
          <a:p>
            <a:r>
              <a:rPr lang="en-US" b="1" dirty="0"/>
              <a:t>Exemplar Response: </a:t>
            </a:r>
            <a:r>
              <a:rPr lang="en-US" dirty="0"/>
              <a:t>If we only use “reliable” sources, we know that our solution is built on reliable information and is more likely to work. If we use “unreliable” sources, our solution might be built on misinformation and the solution may not work.</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15EAA1FA-1D26-6B0A-1BED-DF48332F9A83}"/>
              </a:ext>
            </a:extLst>
          </p:cNvPr>
          <p:cNvSpPr>
            <a:spLocks noGrp="1"/>
          </p:cNvSpPr>
          <p:nvPr>
            <p:ph type="sldNum" sz="quarter" idx="5"/>
          </p:nvPr>
        </p:nvSpPr>
        <p:spPr/>
        <p:txBody>
          <a:bodyPr/>
          <a:lstStyle/>
          <a:p>
            <a:fld id="{B11A8DAD-EBF2-4D6E-9CAD-8DDF3BD40A3B}" type="slidenum">
              <a:rPr lang="en-US"/>
              <a:t>11</a:t>
            </a:fld>
            <a:endParaRPr lang="en-US"/>
          </a:p>
        </p:txBody>
      </p:sp>
    </p:spTree>
    <p:extLst>
      <p:ext uri="{BB962C8B-B14F-4D97-AF65-F5344CB8AC3E}">
        <p14:creationId xmlns:p14="http://schemas.microsoft.com/office/powerpoint/2010/main" val="4234076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Tell students that now that they know how to tell a “reliable” source from a “unreliable” source, they need to use what they have learned to solve a mystery. Recently, a </a:t>
            </a:r>
            <a:r>
              <a:rPr lang="en-US" i="1"/>
              <a:t>T. rex </a:t>
            </a:r>
            <a:r>
              <a:rPr lang="en-US"/>
              <a:t>was stolen as it was being moved from Montana to the “Ash Science Center” in Florida. </a:t>
            </a:r>
          </a:p>
          <a:p>
            <a:endParaRPr lang="en-US" dirty="0"/>
          </a:p>
          <a:p>
            <a:r>
              <a:rPr lang="en-US"/>
              <a:t>Tell students that they have 8 different sources of information in their Student Guidebook. Each source will give them a different piece of the puzzle. To solve the mystery, they will have to work with their group to read each source, figure out if it is a “reliable” source, a “unreliable” source, or somewhere in-between, and use their critical thinking skills to figure out what happened! </a:t>
            </a:r>
          </a:p>
          <a:p>
            <a:endParaRPr lang="en-US" b="1" dirty="0"/>
          </a:p>
          <a:p>
            <a:r>
              <a:rPr lang="en-US" b="1"/>
              <a:t>Note: </a:t>
            </a:r>
            <a:r>
              <a:rPr lang="en-US"/>
              <a:t>While this is a fictional scenario, it is based on real challenges faced by paleontologists. </a:t>
            </a:r>
          </a:p>
          <a:p>
            <a:endParaRPr lang="en-US" dirty="0">
              <a:ea typeface="Calibri"/>
              <a:cs typeface="Calibri"/>
            </a:endParaRPr>
          </a:p>
          <a:p>
            <a:r>
              <a:rPr lang="en-US" dirty="0"/>
              <a:t>Tell students to split up the sources among their group members so that no one has to read all eight sources. Pass out red and green pencils/markers/highlighters to each group. </a:t>
            </a:r>
            <a:endParaRPr lang="en-US" dirty="0">
              <a:ea typeface="Calibri"/>
              <a:cs typeface="Calibri"/>
            </a:endParaRPr>
          </a:p>
          <a:p>
            <a:endParaRPr lang="en-US" dirty="0"/>
          </a:p>
          <a:p>
            <a:r>
              <a:rPr lang="en-US"/>
              <a:t>Tell students to circle any “reliable” traits they notice in the sources in green and circle any “unreliable” traits they notice using red. Students should take notes and annotate as they go. </a:t>
            </a:r>
          </a:p>
          <a:p>
            <a:endParaRPr lang="en-US" dirty="0"/>
          </a:p>
          <a:p>
            <a:r>
              <a:rPr lang="en-US"/>
              <a:t>Define the term annotation for students as notes that help explain something they notice in the text. Give students the following example of a simple annotation: They can circle opinions in red and label each of them as an “opinion.” </a:t>
            </a:r>
          </a:p>
          <a:p>
            <a:r>
              <a:rPr lang="en-US" b="1"/>
              <a:t>Optional: </a:t>
            </a:r>
            <a:r>
              <a:rPr lang="en-US"/>
              <a:t>Tell each group to create a timeline of the situation. </a:t>
            </a:r>
          </a:p>
          <a:p>
            <a:endParaRPr lang="en-US" dirty="0">
              <a:ea typeface="Calibri"/>
              <a:cs typeface="Calibri"/>
            </a:endParaRPr>
          </a:p>
          <a:p>
            <a:r>
              <a:rPr lang="en-US"/>
              <a:t>Give students 20 minutes to read and annotate their sources. While students read and annotate their sources, they should talk with each other to share what they learned from their sources. </a:t>
            </a:r>
          </a:p>
          <a:p>
            <a:endParaRPr lang="en-US" dirty="0"/>
          </a:p>
          <a:p>
            <a:r>
              <a:rPr lang="en-US"/>
              <a:t>Circulate the classroom as students read their sources and listen to student conversations. If students are talking about one of the “unreliable” or “mixed” sources as if they were a “reliable” source, remind students to look for “reliable” and “unreliable” traits in each source. Provide feedback as needed if you see a group coming to an incorrect conclusion.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B6BD6F0-0FAD-4EFB-BCBB-316696E304D2}" type="slidenum">
              <a:rPr lang="en-US"/>
              <a:t>12</a:t>
            </a:fld>
            <a:endParaRPr lang="en-US"/>
          </a:p>
        </p:txBody>
      </p:sp>
    </p:spTree>
    <p:extLst>
      <p:ext uri="{BB962C8B-B14F-4D97-AF65-F5344CB8AC3E}">
        <p14:creationId xmlns:p14="http://schemas.microsoft.com/office/powerpoint/2010/main" val="130317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52E50-526E-0929-CC0C-4CAEAC19D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F12E16-83B9-135C-CAD2-CEBECAC510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E11ACF-D1D0-3AC5-DD0F-54DE92581448}"/>
              </a:ext>
            </a:extLst>
          </p:cNvPr>
          <p:cNvSpPr>
            <a:spLocks noGrp="1"/>
          </p:cNvSpPr>
          <p:nvPr>
            <p:ph type="body" idx="1"/>
          </p:nvPr>
        </p:nvSpPr>
        <p:spPr/>
        <p:txBody>
          <a:bodyPr/>
          <a:lstStyle/>
          <a:p>
            <a:r>
              <a:rPr lang="en-US"/>
              <a:t>After students have had a chance to read all their sources and solve the mystery, tell students to place each source on the S to F tier list in their Student Guidebook, with S tier being very strong sources and F tier being weak sources. </a:t>
            </a:r>
          </a:p>
          <a:p>
            <a:endParaRPr lang="en-US" dirty="0"/>
          </a:p>
          <a:p>
            <a:r>
              <a:rPr lang="en-US"/>
              <a:t>Tell students to take 2 minutes to rank their sources using the tier list. </a:t>
            </a:r>
          </a:p>
          <a:p>
            <a:endParaRPr lang="en-US" dirty="0">
              <a:ea typeface="Calibri"/>
              <a:cs typeface="Calibri"/>
            </a:endParaRPr>
          </a:p>
          <a:p>
            <a:r>
              <a:rPr lang="en-US" dirty="0"/>
              <a:t>Have the class vote on each source one at a time. To do this, identify the source (e.g. Source 1, Source 2, etc.) and state each tier (e.g. S tier, A tier, etc.), asking students to raise their hands to vote. </a:t>
            </a:r>
          </a:p>
          <a:p>
            <a:endParaRPr lang="en-US" dirty="0"/>
          </a:p>
          <a:p>
            <a:r>
              <a:rPr lang="en-US"/>
              <a:t>If students do not all agree on the same tier for a source, ask students in each group to explain why they voted the way they did. Student answers may vary slightly, so discussions should focus on difference between high tiers (S and A tier), mid-tiers (B and C tier), and low tiers (D and F tier). For example, if all students agree that Source 1 is B or C tier and have identified most of the evidence contained in the Teacher Key, move on to the next source. If students think that Source 1 is tier A or tier D, continue discussions until all students identify Source one as tier B or C. </a:t>
            </a:r>
          </a:p>
          <a:p>
            <a:endParaRPr lang="en-US" dirty="0"/>
          </a:p>
          <a:p>
            <a:r>
              <a:rPr lang="en-US"/>
              <a:t>If all groups are missing a key piece of evidence identified in the Teacher Key for a source, share this piece of evidence with the class. Once every group has had a chance to explain their answer, hold a re-vote. </a:t>
            </a:r>
          </a:p>
          <a:p>
            <a:endParaRPr lang="en-US" dirty="0"/>
          </a:p>
          <a:p>
            <a:r>
              <a:rPr lang="en-US"/>
              <a:t>Source Key: </a:t>
            </a:r>
          </a:p>
          <a:p>
            <a:r>
              <a:rPr lang="en-US"/>
              <a:t>Source 1: Mid-tier (Tier B or C) </a:t>
            </a:r>
          </a:p>
          <a:p>
            <a:r>
              <a:rPr lang="en-US"/>
              <a:t>Source 2: Mid-tier (Tier B or C) </a:t>
            </a:r>
          </a:p>
          <a:p>
            <a:r>
              <a:rPr lang="en-US"/>
              <a:t>Source 3: High tier (Tier S or A) </a:t>
            </a:r>
          </a:p>
          <a:p>
            <a:r>
              <a:rPr lang="en-US"/>
              <a:t>Source 4: Low tier (Tier D or F) </a:t>
            </a:r>
          </a:p>
          <a:p>
            <a:r>
              <a:rPr lang="en-US"/>
              <a:t>Source 5: High tier (Tier S or A) </a:t>
            </a:r>
          </a:p>
          <a:p>
            <a:r>
              <a:rPr lang="en-US"/>
              <a:t>Source 6: High tier (Tier S or A) </a:t>
            </a:r>
          </a:p>
          <a:p>
            <a:r>
              <a:rPr lang="en-US"/>
              <a:t>Source 7: Mid-tier (Tier B or C) </a:t>
            </a:r>
          </a:p>
          <a:p>
            <a:r>
              <a:rPr lang="en-US"/>
              <a:t>Source 8: “Low tier (Tier D or F)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F17913E4-CD6A-D39E-B419-153E4405D0AB}"/>
              </a:ext>
            </a:extLst>
          </p:cNvPr>
          <p:cNvSpPr>
            <a:spLocks noGrp="1"/>
          </p:cNvSpPr>
          <p:nvPr>
            <p:ph type="sldNum" sz="quarter" idx="5"/>
          </p:nvPr>
        </p:nvSpPr>
        <p:spPr/>
        <p:txBody>
          <a:bodyPr/>
          <a:lstStyle/>
          <a:p>
            <a:fld id="{B11A8DAD-EBF2-4D6E-9CAD-8DDF3BD40A3B}" type="slidenum">
              <a:rPr lang="en-US"/>
              <a:t>13</a:t>
            </a:fld>
            <a:endParaRPr lang="en-US"/>
          </a:p>
        </p:txBody>
      </p:sp>
    </p:spTree>
    <p:extLst>
      <p:ext uri="{BB962C8B-B14F-4D97-AF65-F5344CB8AC3E}">
        <p14:creationId xmlns:p14="http://schemas.microsoft.com/office/powerpoint/2010/main" val="2767200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30B57E-61FF-C2F0-708A-E7C71F831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88EC7D-7658-93DC-755C-304FFE61B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BE1B6B2-3FB6-446F-6AC8-1A6858828696}"/>
              </a:ext>
            </a:extLst>
          </p:cNvPr>
          <p:cNvSpPr>
            <a:spLocks noGrp="1"/>
          </p:cNvSpPr>
          <p:nvPr>
            <p:ph type="body" idx="1"/>
          </p:nvPr>
        </p:nvSpPr>
        <p:spPr/>
        <p:txBody>
          <a:bodyPr/>
          <a:lstStyle/>
          <a:p>
            <a:r>
              <a:rPr lang="en-US" b="1"/>
              <a:t>Exemplar Response: </a:t>
            </a:r>
            <a:r>
              <a:rPr lang="en-US"/>
              <a:t>John McGuire stole the dinosaur. He already wanted to own the </a:t>
            </a:r>
            <a:r>
              <a:rPr lang="en-US" i="1"/>
              <a:t>T. rex </a:t>
            </a:r>
            <a:r>
              <a:rPr lang="en-US"/>
              <a:t>skull, but when he lost the lawsuit (if he won the lawsuit, the complete fossil would not have been shipped to Ash Science Center) and went bankrupt, it pushed him to steal the dinosaur and illegally sell it for money.</a:t>
            </a:r>
          </a:p>
        </p:txBody>
      </p:sp>
      <p:sp>
        <p:nvSpPr>
          <p:cNvPr id="4" name="Slide Number Placeholder 3">
            <a:extLst>
              <a:ext uri="{FF2B5EF4-FFF2-40B4-BE49-F238E27FC236}">
                <a16:creationId xmlns:a16="http://schemas.microsoft.com/office/drawing/2014/main" id="{37089B7D-2C66-7D9D-91D1-D92C1D033AE2}"/>
              </a:ext>
            </a:extLst>
          </p:cNvPr>
          <p:cNvSpPr>
            <a:spLocks noGrp="1"/>
          </p:cNvSpPr>
          <p:nvPr>
            <p:ph type="sldNum" sz="quarter" idx="5"/>
          </p:nvPr>
        </p:nvSpPr>
        <p:spPr/>
        <p:txBody>
          <a:bodyPr/>
          <a:lstStyle/>
          <a:p>
            <a:fld id="{B11A8DAD-EBF2-4D6E-9CAD-8DDF3BD40A3B}" type="slidenum">
              <a:rPr lang="en-US"/>
              <a:t>14</a:t>
            </a:fld>
            <a:endParaRPr lang="en-US"/>
          </a:p>
        </p:txBody>
      </p:sp>
    </p:spTree>
    <p:extLst>
      <p:ext uri="{BB962C8B-B14F-4D97-AF65-F5344CB8AC3E}">
        <p14:creationId xmlns:p14="http://schemas.microsoft.com/office/powerpoint/2010/main" val="41276475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1CC72-654E-51C4-0907-B612E01BF1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7DBBE6-D75E-7CF6-B7A6-24E726956C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5B8858-571F-D2E8-F495-B16EB5C79858}"/>
              </a:ext>
            </a:extLst>
          </p:cNvPr>
          <p:cNvSpPr>
            <a:spLocks noGrp="1"/>
          </p:cNvSpPr>
          <p:nvPr>
            <p:ph type="body" idx="1"/>
          </p:nvPr>
        </p:nvSpPr>
        <p:spPr/>
        <p:txBody>
          <a:bodyPr/>
          <a:lstStyle/>
          <a:p>
            <a:r>
              <a:rPr lang="en-US" b="1" dirty="0"/>
              <a:t>Exemplar Response: </a:t>
            </a:r>
            <a:r>
              <a:rPr lang="en-US" dirty="0"/>
              <a:t>The stakeholders were Ash Science Center, John McGuire, and Star Ranch as they all could claim ownership of part of the </a:t>
            </a:r>
            <a:r>
              <a:rPr lang="en-US" i="1" dirty="0"/>
              <a:t>T. rex</a:t>
            </a:r>
            <a:r>
              <a:rPr lang="en-US" dirty="0"/>
              <a:t>. </a:t>
            </a:r>
            <a:r>
              <a:rPr lang="en-US" dirty="0" err="1"/>
              <a:t>ForgePoint</a:t>
            </a:r>
            <a:r>
              <a:rPr lang="en-US" dirty="0"/>
              <a:t> Heavy Movers and Cedar Ridge Rest Stop could also be considered stakeholders after they were impacted by the theft of the </a:t>
            </a:r>
            <a:r>
              <a:rPr lang="en-US" i="1" dirty="0"/>
              <a:t>T. rex</a:t>
            </a:r>
            <a:r>
              <a:rPr lang="en-US" dirty="0"/>
              <a:t>.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27750910-7503-3AE3-B43F-34E63E3FF8CD}"/>
              </a:ext>
            </a:extLst>
          </p:cNvPr>
          <p:cNvSpPr>
            <a:spLocks noGrp="1"/>
          </p:cNvSpPr>
          <p:nvPr>
            <p:ph type="sldNum" sz="quarter" idx="5"/>
          </p:nvPr>
        </p:nvSpPr>
        <p:spPr/>
        <p:txBody>
          <a:bodyPr/>
          <a:lstStyle/>
          <a:p>
            <a:fld id="{B11A8DAD-EBF2-4D6E-9CAD-8DDF3BD40A3B}" type="slidenum">
              <a:rPr lang="en-US"/>
              <a:t>15</a:t>
            </a:fld>
            <a:endParaRPr lang="en-US"/>
          </a:p>
        </p:txBody>
      </p:sp>
    </p:spTree>
    <p:extLst>
      <p:ext uri="{BB962C8B-B14F-4D97-AF65-F5344CB8AC3E}">
        <p14:creationId xmlns:p14="http://schemas.microsoft.com/office/powerpoint/2010/main" val="1780183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CA7FCD-6C80-764E-4656-9BC029F0C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89CBA7-81C6-8BB2-AB03-65E10A5AA9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816A4F-B2D7-2507-8195-381C1476ABBC}"/>
              </a:ext>
            </a:extLst>
          </p:cNvPr>
          <p:cNvSpPr>
            <a:spLocks noGrp="1"/>
          </p:cNvSpPr>
          <p:nvPr>
            <p:ph type="body" idx="1"/>
          </p:nvPr>
        </p:nvSpPr>
        <p:spPr/>
        <p:txBody>
          <a:bodyPr/>
          <a:lstStyle/>
          <a:p>
            <a:r>
              <a:rPr lang="en-US" b="1"/>
              <a:t>Exemplar Response: </a:t>
            </a:r>
            <a:r>
              <a:rPr lang="en-US"/>
              <a:t>We learned about the relationships between some of the individuals, like the relationship between Star Ranch and John McGuire.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5CC3A133-6183-3769-90BA-4593CF043154}"/>
              </a:ext>
            </a:extLst>
          </p:cNvPr>
          <p:cNvSpPr>
            <a:spLocks noGrp="1"/>
          </p:cNvSpPr>
          <p:nvPr>
            <p:ph type="sldNum" sz="quarter" idx="5"/>
          </p:nvPr>
        </p:nvSpPr>
        <p:spPr/>
        <p:txBody>
          <a:bodyPr/>
          <a:lstStyle/>
          <a:p>
            <a:fld id="{B11A8DAD-EBF2-4D6E-9CAD-8DDF3BD40A3B}" type="slidenum">
              <a:rPr lang="en-US"/>
              <a:t>16</a:t>
            </a:fld>
            <a:endParaRPr lang="en-US"/>
          </a:p>
        </p:txBody>
      </p:sp>
    </p:spTree>
    <p:extLst>
      <p:ext uri="{BB962C8B-B14F-4D97-AF65-F5344CB8AC3E}">
        <p14:creationId xmlns:p14="http://schemas.microsoft.com/office/powerpoint/2010/main" val="403102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FB278-563B-4F92-4125-A86EC06B2D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27A85-D6A1-53A6-1E4B-90D6980130C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E71CAC1-A3AB-8AC9-884A-350C37C039CE}"/>
              </a:ext>
            </a:extLst>
          </p:cNvPr>
          <p:cNvSpPr>
            <a:spLocks noGrp="1"/>
          </p:cNvSpPr>
          <p:nvPr>
            <p:ph type="body" idx="1"/>
          </p:nvPr>
        </p:nvSpPr>
        <p:spPr/>
        <p:txBody>
          <a:bodyPr/>
          <a:lstStyle/>
          <a:p>
            <a:r>
              <a:rPr lang="en-US" b="1"/>
              <a:t>Exemplar Response: </a:t>
            </a:r>
            <a:r>
              <a:rPr lang="en-US" i="1"/>
              <a:t>Student answers may vary, but students should identify social media in their answers.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4513F18D-5950-28BA-CC6E-A8B5F8029C11}"/>
              </a:ext>
            </a:extLst>
          </p:cNvPr>
          <p:cNvSpPr>
            <a:spLocks noGrp="1"/>
          </p:cNvSpPr>
          <p:nvPr>
            <p:ph type="sldNum" sz="quarter" idx="5"/>
          </p:nvPr>
        </p:nvSpPr>
        <p:spPr/>
        <p:txBody>
          <a:bodyPr/>
          <a:lstStyle/>
          <a:p>
            <a:fld id="{B11A8DAD-EBF2-4D6E-9CAD-8DDF3BD40A3B}" type="slidenum">
              <a:rPr lang="en-US"/>
              <a:t>17</a:t>
            </a:fld>
            <a:endParaRPr lang="en-US"/>
          </a:p>
        </p:txBody>
      </p:sp>
    </p:spTree>
    <p:extLst>
      <p:ext uri="{BB962C8B-B14F-4D97-AF65-F5344CB8AC3E}">
        <p14:creationId xmlns:p14="http://schemas.microsoft.com/office/powerpoint/2010/main" val="1743927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496F6-6771-0B68-892D-CE7548DEC2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FF8D08-220A-A89D-47A8-EA0F5EFCE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1597A0-02BA-9277-E127-45DFB186EFB7}"/>
              </a:ext>
            </a:extLst>
          </p:cNvPr>
          <p:cNvSpPr>
            <a:spLocks noGrp="1"/>
          </p:cNvSpPr>
          <p:nvPr>
            <p:ph type="body" idx="1"/>
          </p:nvPr>
        </p:nvSpPr>
        <p:spPr/>
        <p:txBody>
          <a:bodyPr/>
          <a:lstStyle/>
          <a:p>
            <a:r>
              <a:rPr lang="en-US" b="1"/>
              <a:t>Exemplar Response: </a:t>
            </a:r>
            <a:r>
              <a:rPr lang="en-US"/>
              <a:t>Most of the posts on social media are opinions that are not backed up by a “reliable” source. Social media is great at spreading misinformation.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B5A371FA-7821-A172-1ACD-45C41BC37735}"/>
              </a:ext>
            </a:extLst>
          </p:cNvPr>
          <p:cNvSpPr>
            <a:spLocks noGrp="1"/>
          </p:cNvSpPr>
          <p:nvPr>
            <p:ph type="sldNum" sz="quarter" idx="5"/>
          </p:nvPr>
        </p:nvSpPr>
        <p:spPr/>
        <p:txBody>
          <a:bodyPr/>
          <a:lstStyle/>
          <a:p>
            <a:fld id="{B11A8DAD-EBF2-4D6E-9CAD-8DDF3BD40A3B}" type="slidenum">
              <a:rPr lang="en-US"/>
              <a:t>18</a:t>
            </a:fld>
            <a:endParaRPr lang="en-US"/>
          </a:p>
        </p:txBody>
      </p:sp>
    </p:spTree>
    <p:extLst>
      <p:ext uri="{BB962C8B-B14F-4D97-AF65-F5344CB8AC3E}">
        <p14:creationId xmlns:p14="http://schemas.microsoft.com/office/powerpoint/2010/main" val="8135522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24621F-5DE5-9BCC-977C-7491CEEA54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27858A-8AD2-1C30-FB18-B0DBD58EF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FEA71C-82E7-446F-B581-979FAB110D2D}"/>
              </a:ext>
            </a:extLst>
          </p:cNvPr>
          <p:cNvSpPr>
            <a:spLocks noGrp="1"/>
          </p:cNvSpPr>
          <p:nvPr>
            <p:ph type="body" idx="1"/>
          </p:nvPr>
        </p:nvSpPr>
        <p:spPr/>
        <p:txBody>
          <a:bodyPr/>
          <a:lstStyle/>
          <a:p>
            <a:r>
              <a:rPr lang="en-US" b="1"/>
              <a:t>Exemplar Response: </a:t>
            </a:r>
            <a:r>
              <a:rPr lang="en-US"/>
              <a:t>The opinions shared on social media are often based on lived experience and can be used to learn about how a stakeholder may feel about a project, law, etc.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52D69FE1-EF85-E54B-D2B7-CFB482CD2E4A}"/>
              </a:ext>
            </a:extLst>
          </p:cNvPr>
          <p:cNvSpPr>
            <a:spLocks noGrp="1"/>
          </p:cNvSpPr>
          <p:nvPr>
            <p:ph type="sldNum" sz="quarter" idx="5"/>
          </p:nvPr>
        </p:nvSpPr>
        <p:spPr/>
        <p:txBody>
          <a:bodyPr/>
          <a:lstStyle/>
          <a:p>
            <a:fld id="{B11A8DAD-EBF2-4D6E-9CAD-8DDF3BD40A3B}" type="slidenum">
              <a:rPr lang="en-US"/>
              <a:t>19</a:t>
            </a:fld>
            <a:endParaRPr lang="en-US"/>
          </a:p>
        </p:txBody>
      </p:sp>
    </p:spTree>
    <p:extLst>
      <p:ext uri="{BB962C8B-B14F-4D97-AF65-F5344CB8AC3E}">
        <p14:creationId xmlns:p14="http://schemas.microsoft.com/office/powerpoint/2010/main" val="29010942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EA2FF-4C7D-2057-FFDA-A42FC696A1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48BBFF-639D-57C8-4809-1F8017D3BD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DFED11-6010-1811-0E9C-C5FC68D8DA0B}"/>
              </a:ext>
            </a:extLst>
          </p:cNvPr>
          <p:cNvSpPr>
            <a:spLocks noGrp="1"/>
          </p:cNvSpPr>
          <p:nvPr>
            <p:ph type="body" idx="1"/>
          </p:nvPr>
        </p:nvSpPr>
        <p:spPr/>
        <p:txBody>
          <a:bodyPr/>
          <a:lstStyle/>
          <a:p>
            <a:r>
              <a:rPr lang="en-US" b="1"/>
              <a:t>Exemplar Response: </a:t>
            </a:r>
            <a:r>
              <a:rPr lang="en-US"/>
              <a:t>The social media feed showed us that Star Ranch found their bull, so they no longer had a reason to be mad at Ash Science Center. Social media also showed that John McGuire was going bankrupt, but right after the fossil was stolen, he was no longer going bankrupt and had enough money for expensive cars and a new mansion.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942CB61F-29BC-DC9E-E15C-6C71E226A731}"/>
              </a:ext>
            </a:extLst>
          </p:cNvPr>
          <p:cNvSpPr>
            <a:spLocks noGrp="1"/>
          </p:cNvSpPr>
          <p:nvPr>
            <p:ph type="sldNum" sz="quarter" idx="5"/>
          </p:nvPr>
        </p:nvSpPr>
        <p:spPr/>
        <p:txBody>
          <a:bodyPr/>
          <a:lstStyle/>
          <a:p>
            <a:fld id="{B11A8DAD-EBF2-4D6E-9CAD-8DDF3BD40A3B}" type="slidenum">
              <a:rPr lang="en-US"/>
              <a:t>20</a:t>
            </a:fld>
            <a:endParaRPr lang="en-US"/>
          </a:p>
        </p:txBody>
      </p:sp>
    </p:spTree>
    <p:extLst>
      <p:ext uri="{BB962C8B-B14F-4D97-AF65-F5344CB8AC3E}">
        <p14:creationId xmlns:p14="http://schemas.microsoft.com/office/powerpoint/2010/main" val="12784131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A1608-EA56-7206-119C-1894CE200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4E1828-F816-CDDC-0552-5447AD6085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E54DA0-AF0D-20DB-54DB-E6CF07F45522}"/>
              </a:ext>
            </a:extLst>
          </p:cNvPr>
          <p:cNvSpPr>
            <a:spLocks noGrp="1"/>
          </p:cNvSpPr>
          <p:nvPr>
            <p:ph type="body" idx="1"/>
          </p:nvPr>
        </p:nvSpPr>
        <p:spPr/>
        <p:txBody>
          <a:bodyPr/>
          <a:lstStyle/>
          <a:p>
            <a:r>
              <a:rPr lang="en-US" b="1" dirty="0"/>
              <a:t>Exemplar Response: </a:t>
            </a:r>
            <a:r>
              <a:rPr lang="en-US" dirty="0"/>
              <a:t>The police should look into where John McGuire suddenly got all his money! </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D4121365-0ED1-8A5B-939C-6DA03CA062DE}"/>
              </a:ext>
            </a:extLst>
          </p:cNvPr>
          <p:cNvSpPr>
            <a:spLocks noGrp="1"/>
          </p:cNvSpPr>
          <p:nvPr>
            <p:ph type="sldNum" sz="quarter" idx="5"/>
          </p:nvPr>
        </p:nvSpPr>
        <p:spPr/>
        <p:txBody>
          <a:bodyPr/>
          <a:lstStyle/>
          <a:p>
            <a:fld id="{B11A8DAD-EBF2-4D6E-9CAD-8DDF3BD40A3B}" type="slidenum">
              <a:rPr lang="en-US"/>
              <a:t>21</a:t>
            </a:fld>
            <a:endParaRPr lang="en-US"/>
          </a:p>
        </p:txBody>
      </p:sp>
    </p:spTree>
    <p:extLst>
      <p:ext uri="{BB962C8B-B14F-4D97-AF65-F5344CB8AC3E}">
        <p14:creationId xmlns:p14="http://schemas.microsoft.com/office/powerpoint/2010/main" val="26185040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E0275-C6D7-E20B-BA8F-4376EF188F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02EEC6-9108-AEC2-2A21-018831A155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0F396C-F905-51BA-C5FC-474EE49AAB68}"/>
              </a:ext>
            </a:extLst>
          </p:cNvPr>
          <p:cNvSpPr>
            <a:spLocks noGrp="1"/>
          </p:cNvSpPr>
          <p:nvPr>
            <p:ph type="body" idx="1"/>
          </p:nvPr>
        </p:nvSpPr>
        <p:spPr/>
        <p:txBody>
          <a:bodyPr/>
          <a:lstStyle/>
          <a:p>
            <a:r>
              <a:rPr lang="en-US" dirty="0"/>
              <a:t>After students review their sources as a class, ask students to write a summary that describes what happened and who stole the fossil. This summary should include all of the information they learned from each source. This summary only needs to talk about the information related to John McGuire. A full and complete summary will include all of the following information: </a:t>
            </a:r>
          </a:p>
          <a:p>
            <a:pPr marL="171450" indent="-171450">
              <a:buFont typeface="Arial"/>
              <a:buChar char="•"/>
            </a:pPr>
            <a:r>
              <a:rPr lang="en-US"/>
              <a:t>Part of the </a:t>
            </a:r>
            <a:r>
              <a:rPr lang="en-US" i="1"/>
              <a:t>T. rex</a:t>
            </a:r>
            <a:r>
              <a:rPr lang="en-US"/>
              <a:t>’s cranium was found on John McGuire’s land. </a:t>
            </a:r>
            <a:endParaRPr lang="en-US">
              <a:ea typeface="Calibri" panose="020F0502020204030204"/>
              <a:cs typeface="Calibri" panose="020F0502020204030204"/>
            </a:endParaRPr>
          </a:p>
          <a:p>
            <a:pPr marL="171450" indent="-171450">
              <a:buFont typeface="Arial"/>
              <a:buChar char="•"/>
            </a:pPr>
            <a:r>
              <a:rPr lang="en-US"/>
              <a:t>John McGuire agreed to let Ash Science Center keep the fossil so that he could get a tax break. </a:t>
            </a:r>
            <a:endParaRPr lang="en-US">
              <a:ea typeface="Calibri" panose="020F0502020204030204"/>
              <a:cs typeface="Calibri" panose="020F0502020204030204"/>
            </a:endParaRPr>
          </a:p>
          <a:p>
            <a:pPr marL="171450" indent="-171450">
              <a:buFont typeface="Arial"/>
              <a:buChar char="•"/>
            </a:pPr>
            <a:r>
              <a:rPr lang="en-US"/>
              <a:t>John McGuire changed his mind and decided he wanted the fossil and sued Ash Science Center to try and get ownership. </a:t>
            </a:r>
            <a:endParaRPr lang="en-US">
              <a:ea typeface="Calibri" panose="020F0502020204030204"/>
              <a:cs typeface="Calibri" panose="020F0502020204030204"/>
            </a:endParaRPr>
          </a:p>
          <a:p>
            <a:pPr marL="171450" indent="-171450">
              <a:buFont typeface="Arial"/>
              <a:buChar char="•"/>
            </a:pPr>
            <a:r>
              <a:rPr lang="en-US"/>
              <a:t>John McGuire lost the lawsuit. </a:t>
            </a:r>
            <a:endParaRPr lang="en-US">
              <a:ea typeface="Calibri" panose="020F0502020204030204"/>
              <a:cs typeface="Calibri" panose="020F0502020204030204"/>
            </a:endParaRPr>
          </a:p>
          <a:p>
            <a:pPr marL="171450" indent="-171450">
              <a:buFont typeface="Arial"/>
              <a:buChar char="•"/>
            </a:pPr>
            <a:r>
              <a:rPr lang="en-US"/>
              <a:t>John McGuire’s business, Prairie Stacks, was struggling and he started to go bankrupt. </a:t>
            </a:r>
            <a:endParaRPr lang="en-US">
              <a:ea typeface="Calibri" panose="020F0502020204030204"/>
              <a:cs typeface="Calibri" panose="020F0502020204030204"/>
            </a:endParaRPr>
          </a:p>
          <a:p>
            <a:pPr marL="171450" indent="-171450">
              <a:buFont typeface="Arial"/>
              <a:buChar char="•"/>
            </a:pPr>
            <a:r>
              <a:rPr lang="en-US"/>
              <a:t>John McGuire dropped his pen while stealing the fossil. </a:t>
            </a:r>
            <a:endParaRPr lang="en-US">
              <a:ea typeface="Calibri" panose="020F0502020204030204"/>
              <a:cs typeface="Calibri" panose="020F0502020204030204"/>
            </a:endParaRPr>
          </a:p>
          <a:p>
            <a:pPr marL="171450" indent="-171450">
              <a:buFont typeface="Arial"/>
              <a:buChar char="•"/>
            </a:pPr>
            <a:r>
              <a:rPr lang="en-US"/>
              <a:t>John McGuire illegally sold the fossil. </a:t>
            </a:r>
            <a:endParaRPr lang="en-US">
              <a:ea typeface="Calibri" panose="020F0502020204030204"/>
              <a:cs typeface="Calibri" panose="020F0502020204030204"/>
            </a:endParaRPr>
          </a:p>
          <a:p>
            <a:pPr marL="171450" indent="-171450">
              <a:buFont typeface="Arial"/>
              <a:buChar char="•"/>
            </a:pPr>
            <a:r>
              <a:rPr lang="en-US"/>
              <a:t>John McGuire used the money to save his business, buy a fancy car, and build a new mansion. He posted all of this on social media. </a:t>
            </a:r>
            <a:endParaRPr lang="en-US">
              <a:ea typeface="Calibri" panose="020F0502020204030204"/>
              <a:cs typeface="Calibri" panose="020F0502020204030204"/>
            </a:endParaRPr>
          </a:p>
          <a:p>
            <a:endParaRPr lang="en-US" dirty="0">
              <a:cs typeface="+mn-lt"/>
            </a:endParaRPr>
          </a:p>
          <a:p>
            <a:r>
              <a:rPr lang="en-US"/>
              <a:t>Circulate the classroom and review student summaries. As you read student summaries, look for any information or evidence that students may have skipped. If students are missing any information, ask students “how they know” or “what else did you learn from Source...?” </a:t>
            </a:r>
          </a:p>
          <a:p>
            <a:r>
              <a:rPr lang="en-US"/>
              <a:t>Teachers may provide additional requirements for the summary, including length requirements, requiring paragraph format or bullet points, etc. </a:t>
            </a:r>
          </a:p>
          <a:p>
            <a:endParaRPr lang="en-US" dirty="0">
              <a:ea typeface="Calibri"/>
              <a:cs typeface="Calibri"/>
            </a:endParaRPr>
          </a:p>
        </p:txBody>
      </p:sp>
      <p:sp>
        <p:nvSpPr>
          <p:cNvPr id="4" name="Slide Number Placeholder 3">
            <a:extLst>
              <a:ext uri="{FF2B5EF4-FFF2-40B4-BE49-F238E27FC236}">
                <a16:creationId xmlns:a16="http://schemas.microsoft.com/office/drawing/2014/main" id="{BBAFAEE0-FF60-EC74-ED03-4CF10C785C5C}"/>
              </a:ext>
            </a:extLst>
          </p:cNvPr>
          <p:cNvSpPr>
            <a:spLocks noGrp="1"/>
          </p:cNvSpPr>
          <p:nvPr>
            <p:ph type="sldNum" sz="quarter" idx="5"/>
          </p:nvPr>
        </p:nvSpPr>
        <p:spPr/>
        <p:txBody>
          <a:bodyPr/>
          <a:lstStyle/>
          <a:p>
            <a:fld id="{B11A8DAD-EBF2-4D6E-9CAD-8DDF3BD40A3B}" type="slidenum">
              <a:rPr lang="en-US"/>
              <a:t>22</a:t>
            </a:fld>
            <a:endParaRPr lang="en-US"/>
          </a:p>
        </p:txBody>
      </p:sp>
    </p:spTree>
    <p:extLst>
      <p:ext uri="{BB962C8B-B14F-4D97-AF65-F5344CB8AC3E}">
        <p14:creationId xmlns:p14="http://schemas.microsoft.com/office/powerpoint/2010/main" val="1093658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2EA74-A650-8BEE-A2CC-E6D6176DF5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4C4FB5-428E-2F42-8F69-A904B0F6EE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9788F-B6F9-D406-7215-A2039CF193EC}"/>
              </a:ext>
            </a:extLst>
          </p:cNvPr>
          <p:cNvSpPr>
            <a:spLocks noGrp="1"/>
          </p:cNvSpPr>
          <p:nvPr>
            <p:ph type="body" idx="1"/>
          </p:nvPr>
        </p:nvSpPr>
        <p:spPr/>
        <p:txBody>
          <a:bodyPr/>
          <a:lstStyle/>
          <a:p>
            <a:r>
              <a:rPr lang="en-US" b="1"/>
              <a:t>Exemplar Response: </a:t>
            </a:r>
            <a:r>
              <a:rPr lang="en-US" i="1"/>
              <a:t>Student answers may vary. For example: It can be easy to accidentally accept opinions as facts when they come from a source that looks official.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48192D43-55BD-4CE3-5A15-023DB6AB36F3}"/>
              </a:ext>
            </a:extLst>
          </p:cNvPr>
          <p:cNvSpPr>
            <a:spLocks noGrp="1"/>
          </p:cNvSpPr>
          <p:nvPr>
            <p:ph type="sldNum" sz="quarter" idx="5"/>
          </p:nvPr>
        </p:nvSpPr>
        <p:spPr/>
        <p:txBody>
          <a:bodyPr/>
          <a:lstStyle/>
          <a:p>
            <a:fld id="{B11A8DAD-EBF2-4D6E-9CAD-8DDF3BD40A3B}" type="slidenum">
              <a:rPr lang="en-US"/>
              <a:t>23</a:t>
            </a:fld>
            <a:endParaRPr lang="en-US"/>
          </a:p>
        </p:txBody>
      </p:sp>
    </p:spTree>
    <p:extLst>
      <p:ext uri="{BB962C8B-B14F-4D97-AF65-F5344CB8AC3E}">
        <p14:creationId xmlns:p14="http://schemas.microsoft.com/office/powerpoint/2010/main" val="28724628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BD6AC1-DBF0-B47D-E830-55C892D8F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02FA3B-1748-D0CF-96A7-2E95E1C96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926BD1-AFF7-7504-F691-EC05755105BE}"/>
              </a:ext>
            </a:extLst>
          </p:cNvPr>
          <p:cNvSpPr>
            <a:spLocks noGrp="1"/>
          </p:cNvSpPr>
          <p:nvPr>
            <p:ph type="body" idx="1"/>
          </p:nvPr>
        </p:nvSpPr>
        <p:spPr/>
        <p:txBody>
          <a:bodyPr/>
          <a:lstStyle/>
          <a:p>
            <a:r>
              <a:rPr lang="en-US" b="1"/>
              <a:t>Exemplar Response: </a:t>
            </a:r>
            <a:r>
              <a:rPr lang="en-US" i="1"/>
              <a:t>Student answers may vary. For example: It was easy to miss some of the grammar problems, like where T. rex was not italicized. </a:t>
            </a:r>
            <a:endParaRPr lang="en-US"/>
          </a:p>
          <a:p>
            <a:endParaRPr lang="en-US" b="1" dirty="0">
              <a:ea typeface="Calibri"/>
              <a:cs typeface="Calibri"/>
            </a:endParaRPr>
          </a:p>
        </p:txBody>
      </p:sp>
      <p:sp>
        <p:nvSpPr>
          <p:cNvPr id="4" name="Slide Number Placeholder 3">
            <a:extLst>
              <a:ext uri="{FF2B5EF4-FFF2-40B4-BE49-F238E27FC236}">
                <a16:creationId xmlns:a16="http://schemas.microsoft.com/office/drawing/2014/main" id="{F29B4883-6841-3041-C1CC-3FBB14BAEF1C}"/>
              </a:ext>
            </a:extLst>
          </p:cNvPr>
          <p:cNvSpPr>
            <a:spLocks noGrp="1"/>
          </p:cNvSpPr>
          <p:nvPr>
            <p:ph type="sldNum" sz="quarter" idx="5"/>
          </p:nvPr>
        </p:nvSpPr>
        <p:spPr/>
        <p:txBody>
          <a:bodyPr/>
          <a:lstStyle/>
          <a:p>
            <a:fld id="{B11A8DAD-EBF2-4D6E-9CAD-8DDF3BD40A3B}" type="slidenum">
              <a:rPr lang="en-US"/>
              <a:t>24</a:t>
            </a:fld>
            <a:endParaRPr lang="en-US"/>
          </a:p>
        </p:txBody>
      </p:sp>
    </p:spTree>
    <p:extLst>
      <p:ext uri="{BB962C8B-B14F-4D97-AF65-F5344CB8AC3E}">
        <p14:creationId xmlns:p14="http://schemas.microsoft.com/office/powerpoint/2010/main" val="5217105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5B673-1493-97DA-5553-3D7CCB4612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276B29-43B5-D1AF-A268-99B3E8B848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257D89-60CD-8438-8C07-E8D1011BBA99}"/>
              </a:ext>
            </a:extLst>
          </p:cNvPr>
          <p:cNvSpPr>
            <a:spLocks noGrp="1"/>
          </p:cNvSpPr>
          <p:nvPr>
            <p:ph type="body" idx="1"/>
          </p:nvPr>
        </p:nvSpPr>
        <p:spPr/>
        <p:txBody>
          <a:bodyPr/>
          <a:lstStyle/>
          <a:p>
            <a:r>
              <a:rPr lang="en-US" b="1"/>
              <a:t>Exemplar Response: </a:t>
            </a:r>
            <a:r>
              <a:rPr lang="en-US"/>
              <a:t>It is extremely important to go through and make sure that we are reading our sources carefully so that we are only using “reliable” sources. Some “unreliable” sources look reliable unless you pay very close attention.</a:t>
            </a:r>
          </a:p>
          <a:p>
            <a:endParaRPr lang="en-US" b="1" dirty="0">
              <a:ea typeface="Calibri"/>
              <a:cs typeface="Calibri"/>
            </a:endParaRPr>
          </a:p>
        </p:txBody>
      </p:sp>
      <p:sp>
        <p:nvSpPr>
          <p:cNvPr id="4" name="Slide Number Placeholder 3">
            <a:extLst>
              <a:ext uri="{FF2B5EF4-FFF2-40B4-BE49-F238E27FC236}">
                <a16:creationId xmlns:a16="http://schemas.microsoft.com/office/drawing/2014/main" id="{08C16E14-1E17-9C01-FFD7-208F220CC744}"/>
              </a:ext>
            </a:extLst>
          </p:cNvPr>
          <p:cNvSpPr>
            <a:spLocks noGrp="1"/>
          </p:cNvSpPr>
          <p:nvPr>
            <p:ph type="sldNum" sz="quarter" idx="5"/>
          </p:nvPr>
        </p:nvSpPr>
        <p:spPr/>
        <p:txBody>
          <a:bodyPr/>
          <a:lstStyle/>
          <a:p>
            <a:fld id="{B11A8DAD-EBF2-4D6E-9CAD-8DDF3BD40A3B}" type="slidenum">
              <a:rPr lang="en-US"/>
              <a:t>25</a:t>
            </a:fld>
            <a:endParaRPr lang="en-US"/>
          </a:p>
        </p:txBody>
      </p:sp>
    </p:spTree>
    <p:extLst>
      <p:ext uri="{BB962C8B-B14F-4D97-AF65-F5344CB8AC3E}">
        <p14:creationId xmlns:p14="http://schemas.microsoft.com/office/powerpoint/2010/main" val="26349623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7/24/2026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7/24/2026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7/24/2026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7/24/2026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73408" y="992094"/>
            <a:ext cx="3616913" cy="2795160"/>
          </a:xfrm>
        </p:spPr>
        <p:txBody>
          <a:bodyPr>
            <a:normAutofit/>
          </a:bodyPr>
          <a:lstStyle/>
          <a:p>
            <a:r>
              <a:rPr lang="en-US" sz="4400"/>
              <a:t>Dinosaur Drama</a:t>
            </a:r>
            <a:endParaRPr lang="en-US"/>
          </a:p>
        </p:txBody>
      </p:sp>
      <p:sp>
        <p:nvSpPr>
          <p:cNvPr id="3" name="Subtitle 2"/>
          <p:cNvSpPr>
            <a:spLocks noGrp="1"/>
          </p:cNvSpPr>
          <p:nvPr>
            <p:ph type="subTitle" idx="1"/>
          </p:nvPr>
        </p:nvSpPr>
        <p:spPr>
          <a:xfrm>
            <a:off x="996287" y="4121253"/>
            <a:ext cx="3125337" cy="1136843"/>
          </a:xfrm>
        </p:spPr>
        <p:txBody>
          <a:bodyPr vert="horz" lIns="91440" tIns="45720" rIns="91440" bIns="45720" rtlCol="0" anchor="t">
            <a:normAutofit/>
          </a:bodyPr>
          <a:lstStyle/>
          <a:p>
            <a:r>
              <a:rPr lang="en-US" sz="1800"/>
              <a:t>Activity 2</a:t>
            </a:r>
          </a:p>
        </p:txBody>
      </p:sp>
      <p:pic>
        <p:nvPicPr>
          <p:cNvPr id="5" name="Picture 4">
            <a:extLst>
              <a:ext uri="{FF2B5EF4-FFF2-40B4-BE49-F238E27FC236}">
                <a16:creationId xmlns:a16="http://schemas.microsoft.com/office/drawing/2014/main" id="{D547BD9F-844D-B178-DE02-C8D26B405A04}"/>
              </a:ext>
            </a:extLst>
          </p:cNvPr>
          <p:cNvPicPr>
            <a:picLocks noChangeAspect="1"/>
          </p:cNvPicPr>
          <p:nvPr/>
        </p:nvPicPr>
        <p:blipFill>
          <a:blip r:embed="rId3"/>
          <a:stretch>
            <a:fillRect/>
          </a:stretch>
        </p:blipFill>
        <p:spPr>
          <a:xfrm>
            <a:off x="5585412" y="1712684"/>
            <a:ext cx="6137463" cy="3512459"/>
          </a:xfrm>
          <a:prstGeom prst="rect">
            <a:avLst/>
          </a:prstGeom>
        </p:spPr>
      </p:pic>
    </p:spTree>
    <p:extLst>
      <p:ext uri="{BB962C8B-B14F-4D97-AF65-F5344CB8AC3E}">
        <p14:creationId xmlns:p14="http://schemas.microsoft.com/office/powerpoint/2010/main" val="2071970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A762D5-B814-9D3C-4764-42D62DA133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036CD4-C3BC-27B5-4B62-E4A688224CF3}"/>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Imagine you are doing a school project about the planet Jupiter. What do you do to learn about the planet? </a:t>
            </a:r>
            <a:endParaRPr lang="en-US"/>
          </a:p>
        </p:txBody>
      </p:sp>
      <p:pic>
        <p:nvPicPr>
          <p:cNvPr id="4" name="Picture 3">
            <a:extLst>
              <a:ext uri="{FF2B5EF4-FFF2-40B4-BE49-F238E27FC236}">
                <a16:creationId xmlns:a16="http://schemas.microsoft.com/office/drawing/2014/main" id="{ADE94A18-D983-C61A-F6F6-0A356156093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271405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783F8A-7053-E08A-3BF8-571137DE76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4F2362-E87E-4993-2443-640C5C28E6EB}"/>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How do you find these sources? </a:t>
            </a:r>
            <a:endParaRPr lang="en-US" dirty="0">
              <a:ea typeface="+mj-lt"/>
              <a:cs typeface="+mj-lt"/>
            </a:endParaRPr>
          </a:p>
        </p:txBody>
      </p:sp>
      <p:pic>
        <p:nvPicPr>
          <p:cNvPr id="4" name="Picture 3">
            <a:extLst>
              <a:ext uri="{FF2B5EF4-FFF2-40B4-BE49-F238E27FC236}">
                <a16:creationId xmlns:a16="http://schemas.microsoft.com/office/drawing/2014/main" id="{98338821-B630-CB36-C1AC-A3EF0575CEBD}"/>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404834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CB3B4F-874D-4B96-3171-5D9C65A4D4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6978E9-BC73-4566-59AA-A46EFA96B123}"/>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Have you ever read two sources that said completely different things? Like one source says Jupiter is the third planet form the Sun and another source says Jupiter is the fifth planet from the Sun. </a:t>
            </a:r>
            <a:endParaRPr lang="en-US"/>
          </a:p>
        </p:txBody>
      </p:sp>
      <p:pic>
        <p:nvPicPr>
          <p:cNvPr id="4" name="Picture 3">
            <a:extLst>
              <a:ext uri="{FF2B5EF4-FFF2-40B4-BE49-F238E27FC236}">
                <a16:creationId xmlns:a16="http://schemas.microsoft.com/office/drawing/2014/main" id="{4C1FE5E3-43DE-2292-BBF2-1C4F0D3356F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5466976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46CAB-80BC-4AD8-0758-81CF9B73A7D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76890-93EA-A574-0EBE-4396A69DAAA6}"/>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If you have two sources that say completely different things, how do you figure out which source is telling the truth? </a:t>
            </a:r>
            <a:endParaRPr lang="en-US"/>
          </a:p>
        </p:txBody>
      </p:sp>
      <p:pic>
        <p:nvPicPr>
          <p:cNvPr id="4" name="Picture 3">
            <a:extLst>
              <a:ext uri="{FF2B5EF4-FFF2-40B4-BE49-F238E27FC236}">
                <a16:creationId xmlns:a16="http://schemas.microsoft.com/office/drawing/2014/main" id="{8E1D99F3-670E-6985-F654-DCA1EE8EB8C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533775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F5E1D-0D6A-8DCE-1655-3F528A3C5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B432D9-91ED-C7B3-D794-628EF2016BEE}"/>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Create:</a:t>
            </a:r>
            <a:r>
              <a:rPr lang="en-US" dirty="0">
                <a:ea typeface="+mj-lt"/>
                <a:cs typeface="+mj-lt"/>
              </a:rPr>
              <a:t> Make a list of "</a:t>
            </a:r>
            <a:r>
              <a:rPr lang="en-US" err="1">
                <a:ea typeface="+mj-lt"/>
                <a:cs typeface="+mj-lt"/>
              </a:rPr>
              <a:t>reliab</a:t>
            </a:r>
            <a:r>
              <a:rPr lang="en-US">
                <a:ea typeface="+mj-lt"/>
                <a:cs typeface="+mj-lt"/>
              </a:rPr>
              <a:t>le" and "unreliable" traits</a:t>
            </a:r>
            <a:endParaRPr lang="en-US"/>
          </a:p>
        </p:txBody>
      </p:sp>
      <p:pic>
        <p:nvPicPr>
          <p:cNvPr id="4" name="Picture 3">
            <a:extLst>
              <a:ext uri="{FF2B5EF4-FFF2-40B4-BE49-F238E27FC236}">
                <a16:creationId xmlns:a16="http://schemas.microsoft.com/office/drawing/2014/main" id="{3EAB9CFB-56C1-39BF-7000-8948F560C99E}"/>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1935489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712E4-1C9C-89F8-180A-A440E41645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D28F0-2FBA-6FE3-5565-2999A9BDCE27}"/>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Your list of "reliable" and "unreliable" traits</a:t>
            </a:r>
            <a:endParaRPr lang="en-US"/>
          </a:p>
        </p:txBody>
      </p:sp>
      <p:pic>
        <p:nvPicPr>
          <p:cNvPr id="4" name="Picture 3">
            <a:extLst>
              <a:ext uri="{FF2B5EF4-FFF2-40B4-BE49-F238E27FC236}">
                <a16:creationId xmlns:a16="http://schemas.microsoft.com/office/drawing/2014/main" id="{F5BB6FFC-8BF1-C31E-CD9D-B2AA63921F12}"/>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76247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243C9C-D203-17FB-EF31-B71484EF47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C58F4D-67EA-D5E0-2923-6B8CC2D58BD7}"/>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Can “reliable” sources ever have “unreliable” traits? Why? </a:t>
            </a:r>
            <a:endParaRPr lang="en-US" dirty="0"/>
          </a:p>
        </p:txBody>
      </p:sp>
      <p:pic>
        <p:nvPicPr>
          <p:cNvPr id="4" name="Picture 3">
            <a:extLst>
              <a:ext uri="{FF2B5EF4-FFF2-40B4-BE49-F238E27FC236}">
                <a16:creationId xmlns:a16="http://schemas.microsoft.com/office/drawing/2014/main" id="{BF76D43F-92F5-9F00-C319-C57B29F0160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491540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41CAD-5A8E-A032-E767-63AE600E7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07D10-1806-8642-2111-BCF368FBF76B}"/>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What about “unreliable” sources? Can “unreliable” sources ever have “reliable” traits? Why? </a:t>
            </a:r>
            <a:endParaRPr lang="en-US" dirty="0">
              <a:ea typeface="+mj-lt"/>
              <a:cs typeface="+mj-lt"/>
            </a:endParaRPr>
          </a:p>
        </p:txBody>
      </p:sp>
      <p:pic>
        <p:nvPicPr>
          <p:cNvPr id="4" name="Picture 3">
            <a:extLst>
              <a:ext uri="{FF2B5EF4-FFF2-40B4-BE49-F238E27FC236}">
                <a16:creationId xmlns:a16="http://schemas.microsoft.com/office/drawing/2014/main" id="{1C6462F8-CC98-6034-2FBC-1D6B6DA58D0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743655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5A3EA-4D37-5CED-75B2-E5BF81FEC4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66ABFF-9230-9562-378B-F9D3BB4B1957}"/>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Can a source be somewhere in between? Not “reliable,” but not</a:t>
            </a:r>
            <a:endParaRPr lang="en-US" dirty="0">
              <a:ea typeface="+mj-lt"/>
              <a:cs typeface="+mj-lt"/>
            </a:endParaRPr>
          </a:p>
          <a:p>
            <a:r>
              <a:rPr lang="en-US">
                <a:ea typeface="+mj-lt"/>
                <a:cs typeface="+mj-lt"/>
              </a:rPr>
              <a:t>“unreliable?” </a:t>
            </a:r>
            <a:endParaRPr lang="en-US"/>
          </a:p>
        </p:txBody>
      </p:sp>
      <p:pic>
        <p:nvPicPr>
          <p:cNvPr id="4" name="Picture 3">
            <a:extLst>
              <a:ext uri="{FF2B5EF4-FFF2-40B4-BE49-F238E27FC236}">
                <a16:creationId xmlns:a16="http://schemas.microsoft.com/office/drawing/2014/main" id="{B639EC8D-24BB-0A91-ACD0-226226FFD6D6}"/>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829162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5F1013-886D-42F2-E6E0-5B78BC2D09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C474B1-5A6E-5BCB-EC66-06C80B7A77AC}"/>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Why is it important to make sure you are only using “reliable” sources for the Junior STEM Challenge? What are the dangers of using a “unreliable” source?</a:t>
            </a:r>
            <a:endParaRPr lang="en-US"/>
          </a:p>
        </p:txBody>
      </p:sp>
      <p:pic>
        <p:nvPicPr>
          <p:cNvPr id="4" name="Picture 3">
            <a:extLst>
              <a:ext uri="{FF2B5EF4-FFF2-40B4-BE49-F238E27FC236}">
                <a16:creationId xmlns:a16="http://schemas.microsoft.com/office/drawing/2014/main" id="{9FA5FAF9-25AB-70AC-4C19-F5076A60D957}"/>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880050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F076E-4E75-5B57-BE6F-5E24525ED79D}"/>
              </a:ext>
            </a:extLst>
          </p:cNvPr>
          <p:cNvPicPr>
            <a:picLocks noChangeAspect="1"/>
          </p:cNvPicPr>
          <p:nvPr/>
        </p:nvPicPr>
        <p:blipFill>
          <a:blip r:embed="rId3"/>
          <a:stretch>
            <a:fillRect/>
          </a:stretch>
        </p:blipFill>
        <p:spPr>
          <a:xfrm>
            <a:off x="9669167" y="449135"/>
            <a:ext cx="2254084" cy="1270606"/>
          </a:xfrm>
          <a:prstGeom prst="rect">
            <a:avLst/>
          </a:prstGeom>
        </p:spPr>
      </p:pic>
      <p:sp>
        <p:nvSpPr>
          <p:cNvPr id="2" name="Title 1">
            <a:extLst>
              <a:ext uri="{FF2B5EF4-FFF2-40B4-BE49-F238E27FC236}">
                <a16:creationId xmlns:a16="http://schemas.microsoft.com/office/drawing/2014/main" id="{F247BB56-BB0F-915B-DAE6-D6AAE49AB3E2}"/>
              </a:ext>
            </a:extLst>
          </p:cNvPr>
          <p:cNvSpPr>
            <a:spLocks noGrp="1"/>
          </p:cNvSpPr>
          <p:nvPr>
            <p:ph type="ctrTitle"/>
          </p:nvPr>
        </p:nvSpPr>
        <p:spPr>
          <a:xfrm>
            <a:off x="1524000" y="1278112"/>
            <a:ext cx="9144000" cy="2387600"/>
          </a:xfrm>
        </p:spPr>
        <p:txBody>
          <a:bodyPr vert="horz" lIns="91440" tIns="45720" rIns="91440" bIns="45720" rtlCol="0" anchor="ctr">
            <a:normAutofit/>
          </a:bodyPr>
          <a:lstStyle/>
          <a:p>
            <a:r>
              <a:rPr lang="en-US" b="1">
                <a:solidFill>
                  <a:srgbClr val="D77157"/>
                </a:solidFill>
                <a:ea typeface="+mj-lt"/>
                <a:cs typeface="+mj-lt"/>
              </a:rPr>
              <a:t>Solve the Mystery!</a:t>
            </a:r>
            <a:endParaRPr lang="en-US" b="1">
              <a:solidFill>
                <a:srgbClr val="D77157"/>
              </a:solidFill>
            </a:endParaRPr>
          </a:p>
        </p:txBody>
      </p:sp>
      <p:sp>
        <p:nvSpPr>
          <p:cNvPr id="5" name="Title 1">
            <a:extLst>
              <a:ext uri="{FF2B5EF4-FFF2-40B4-BE49-F238E27FC236}">
                <a16:creationId xmlns:a16="http://schemas.microsoft.com/office/drawing/2014/main" id="{FCB62631-2AA5-ABFC-9280-35A222A584AE}"/>
              </a:ext>
            </a:extLst>
          </p:cNvPr>
          <p:cNvSpPr txBox="1">
            <a:spLocks/>
          </p:cNvSpPr>
          <p:nvPr/>
        </p:nvSpPr>
        <p:spPr>
          <a:xfrm>
            <a:off x="831850" y="2960758"/>
            <a:ext cx="10515600" cy="285273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a:ea typeface="+mj-lt"/>
                <a:cs typeface="+mj-lt"/>
              </a:rPr>
              <a:t>Read the sources and identify "reliable" and "unreliable" traits as you go!</a:t>
            </a:r>
            <a:endParaRPr lang="en-US"/>
          </a:p>
        </p:txBody>
      </p:sp>
    </p:spTree>
    <p:extLst>
      <p:ext uri="{BB962C8B-B14F-4D97-AF65-F5344CB8AC3E}">
        <p14:creationId xmlns:p14="http://schemas.microsoft.com/office/powerpoint/2010/main" val="3580562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CE7E1-DB2B-F991-ADB1-C033E9626C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042513-ACA7-11DA-6E34-7BDFF875F927}"/>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Rank:</a:t>
            </a:r>
            <a:r>
              <a:rPr lang="en-US" dirty="0">
                <a:ea typeface="+mj-lt"/>
                <a:cs typeface="+mj-lt"/>
              </a:rPr>
              <a:t> Rank each source from </a:t>
            </a:r>
            <a:br>
              <a:rPr lang="en-US" dirty="0">
                <a:ea typeface="+mj-lt"/>
                <a:cs typeface="+mj-lt"/>
              </a:rPr>
            </a:br>
            <a:r>
              <a:rPr lang="en-US">
                <a:ea typeface="+mj-lt"/>
                <a:cs typeface="+mj-lt"/>
              </a:rPr>
              <a:t>S tier to F tier</a:t>
            </a:r>
            <a:endParaRPr lang="en-US" dirty="0"/>
          </a:p>
        </p:txBody>
      </p:sp>
      <p:pic>
        <p:nvPicPr>
          <p:cNvPr id="4" name="Picture 3">
            <a:extLst>
              <a:ext uri="{FF2B5EF4-FFF2-40B4-BE49-F238E27FC236}">
                <a16:creationId xmlns:a16="http://schemas.microsoft.com/office/drawing/2014/main" id="{6906F9E5-9566-0255-DF6D-55F2E23DC7C5}"/>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354772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A285A3-D7AE-F1AB-292F-FD1479FA1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2A348-85AA-330F-BE08-26701EE7BF6A}"/>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happened? Who stole the dinosaur? </a:t>
            </a:r>
            <a:endParaRPr lang="en-US" dirty="0">
              <a:ea typeface="+mj-lt"/>
              <a:cs typeface="+mj-lt"/>
            </a:endParaRPr>
          </a:p>
        </p:txBody>
      </p:sp>
      <p:pic>
        <p:nvPicPr>
          <p:cNvPr id="4" name="Picture 3">
            <a:extLst>
              <a:ext uri="{FF2B5EF4-FFF2-40B4-BE49-F238E27FC236}">
                <a16:creationId xmlns:a16="http://schemas.microsoft.com/office/drawing/2014/main" id="{3E5D41F0-631A-3DFA-2F20-CFFDCF634121}"/>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6137813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843B5-AD16-36AC-739F-CDBB6EF020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C02808-383E-A3C5-5C31-0A4E28C7222A}"/>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Who were the stakeholders in this situation and why are they</a:t>
            </a:r>
            <a:endParaRPr lang="en-US" dirty="0">
              <a:ea typeface="+mj-lt"/>
              <a:cs typeface="+mj-lt"/>
            </a:endParaRPr>
          </a:p>
          <a:p>
            <a:r>
              <a:rPr lang="en-US">
                <a:ea typeface="+mj-lt"/>
                <a:cs typeface="+mj-lt"/>
              </a:rPr>
              <a:t>considered stakeholders? </a:t>
            </a:r>
            <a:endParaRPr lang="en-US"/>
          </a:p>
        </p:txBody>
      </p:sp>
      <p:pic>
        <p:nvPicPr>
          <p:cNvPr id="4" name="Picture 3">
            <a:extLst>
              <a:ext uri="{FF2B5EF4-FFF2-40B4-BE49-F238E27FC236}">
                <a16:creationId xmlns:a16="http://schemas.microsoft.com/office/drawing/2014/main" id="{785F818B-2461-55A4-74A6-D06EE498C08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42176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D5E751-8236-E63B-76C2-7337092188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766D32-B960-B405-3CA7-741A7A510888}"/>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information were you able to learn from the mid-tier or low tier sources?</a:t>
            </a:r>
            <a:endParaRPr lang="en-US"/>
          </a:p>
        </p:txBody>
      </p:sp>
      <p:pic>
        <p:nvPicPr>
          <p:cNvPr id="4" name="Picture 3">
            <a:extLst>
              <a:ext uri="{FF2B5EF4-FFF2-40B4-BE49-F238E27FC236}">
                <a16:creationId xmlns:a16="http://schemas.microsoft.com/office/drawing/2014/main" id="{FDA4C4D9-84CC-AA00-DEBA-9273E3BDA628}"/>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585159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6658B-C393-6436-890B-A9F1641F8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567105-B996-0C07-BD01-0C3347040455}"/>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What’s one mid-tier or low tier source that gave you very important</a:t>
            </a:r>
            <a:endParaRPr lang="en-US" dirty="0">
              <a:ea typeface="+mj-lt"/>
              <a:cs typeface="+mj-lt"/>
            </a:endParaRPr>
          </a:p>
          <a:p>
            <a:r>
              <a:rPr lang="en-US">
                <a:ea typeface="+mj-lt"/>
                <a:cs typeface="+mj-lt"/>
              </a:rPr>
              <a:t>information? </a:t>
            </a:r>
            <a:endParaRPr lang="en-US"/>
          </a:p>
        </p:txBody>
      </p:sp>
      <p:pic>
        <p:nvPicPr>
          <p:cNvPr id="4" name="Picture 3">
            <a:extLst>
              <a:ext uri="{FF2B5EF4-FFF2-40B4-BE49-F238E27FC236}">
                <a16:creationId xmlns:a16="http://schemas.microsoft.com/office/drawing/2014/main" id="{C9F0708E-567A-B792-053F-2A42B348C50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5444409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B6EB-974A-1AA7-2BBF-D081826B8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F77645-42C8-30EE-11AB-698136A87CEF}"/>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Social media is usually an unreliable source. Why? </a:t>
            </a:r>
            <a:endParaRPr lang="en-US" dirty="0"/>
          </a:p>
        </p:txBody>
      </p:sp>
      <p:pic>
        <p:nvPicPr>
          <p:cNvPr id="4" name="Picture 3">
            <a:extLst>
              <a:ext uri="{FF2B5EF4-FFF2-40B4-BE49-F238E27FC236}">
                <a16:creationId xmlns:a16="http://schemas.microsoft.com/office/drawing/2014/main" id="{F49B7897-A0F2-3A33-F93C-1FE1B4AF31F3}"/>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236358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AE63A-9F69-3248-7DB6-B3DD4CD552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DCAEBD-5195-5C02-89CB-7864284A01CF}"/>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Social media is often used to share opinions. Why can opinions be</a:t>
            </a:r>
            <a:endParaRPr lang="en-US" dirty="0">
              <a:ea typeface="+mj-lt"/>
              <a:cs typeface="+mj-lt"/>
            </a:endParaRPr>
          </a:p>
          <a:p>
            <a:r>
              <a:rPr lang="en-US">
                <a:ea typeface="+mj-lt"/>
                <a:cs typeface="+mj-lt"/>
              </a:rPr>
              <a:t>important? </a:t>
            </a:r>
            <a:endParaRPr lang="en-US"/>
          </a:p>
        </p:txBody>
      </p:sp>
      <p:pic>
        <p:nvPicPr>
          <p:cNvPr id="4" name="Picture 3">
            <a:extLst>
              <a:ext uri="{FF2B5EF4-FFF2-40B4-BE49-F238E27FC236}">
                <a16:creationId xmlns:a16="http://schemas.microsoft.com/office/drawing/2014/main" id="{92EA8765-79D1-064D-1EA0-3CE486ACD990}"/>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1860561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CC2493-7B73-B15E-40F7-9E9CBD5233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E3E90-E167-A19E-B647-E7DB9AB3B4D4}"/>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Along with opinions, social media can also share information that would not be contained in a news article. What did you learn from</a:t>
            </a:r>
            <a:endParaRPr lang="en-US"/>
          </a:p>
          <a:p>
            <a:r>
              <a:rPr lang="en-US">
                <a:ea typeface="+mj-lt"/>
                <a:cs typeface="+mj-lt"/>
              </a:rPr>
              <a:t>social media and how was it used to help you solve the mystery? </a:t>
            </a:r>
            <a:endParaRPr lang="en-US"/>
          </a:p>
        </p:txBody>
      </p:sp>
      <p:pic>
        <p:nvPicPr>
          <p:cNvPr id="4" name="Picture 3">
            <a:extLst>
              <a:ext uri="{FF2B5EF4-FFF2-40B4-BE49-F238E27FC236}">
                <a16:creationId xmlns:a16="http://schemas.microsoft.com/office/drawing/2014/main" id="{DE8E386A-80A3-8C12-0FED-5988024C8D7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784646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CEA91-48EC-8FE4-11F3-3C04D7FAFB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FE2654-759F-9A89-1F74-47E048AFB960}"/>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would the police need to do to make an arrest? </a:t>
            </a:r>
            <a:endParaRPr lang="en-US" dirty="0"/>
          </a:p>
        </p:txBody>
      </p:sp>
      <p:pic>
        <p:nvPicPr>
          <p:cNvPr id="4" name="Picture 3">
            <a:extLst>
              <a:ext uri="{FF2B5EF4-FFF2-40B4-BE49-F238E27FC236}">
                <a16:creationId xmlns:a16="http://schemas.microsoft.com/office/drawing/2014/main" id="{9F7EB823-629D-B3EE-09FB-2ACBE1E5CAF9}"/>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74106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534B4-27DA-9FD4-8256-4DEEE0FA93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8E9CB8-978B-AB5E-4A08-429B1A3DEFF9}"/>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dirty="0">
                <a:solidFill>
                  <a:srgbClr val="219DBA"/>
                </a:solidFill>
                <a:ea typeface="+mj-lt"/>
                <a:cs typeface="+mj-lt"/>
              </a:rPr>
              <a:t>Write: </a:t>
            </a:r>
            <a:r>
              <a:rPr lang="en-US">
                <a:solidFill>
                  <a:srgbClr val="000000"/>
                </a:solidFill>
                <a:ea typeface="+mj-lt"/>
                <a:cs typeface="+mj-lt"/>
              </a:rPr>
              <a:t>Write a summary of what happened</a:t>
            </a:r>
            <a:r>
              <a:rPr lang="en-US" dirty="0">
                <a:ea typeface="+mj-lt"/>
                <a:cs typeface="+mj-lt"/>
              </a:rPr>
              <a:t> </a:t>
            </a:r>
          </a:p>
        </p:txBody>
      </p:sp>
      <p:pic>
        <p:nvPicPr>
          <p:cNvPr id="4" name="Picture 3">
            <a:extLst>
              <a:ext uri="{FF2B5EF4-FFF2-40B4-BE49-F238E27FC236}">
                <a16:creationId xmlns:a16="http://schemas.microsoft.com/office/drawing/2014/main" id="{3BC2DB46-880F-80D1-F0AE-3501BA960F74}"/>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40223008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460755-90A7-AA20-FCF2-FB2DD410C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F71EAF-B4CF-9B36-E4A1-8AF6294779F1}"/>
              </a:ext>
            </a:extLst>
          </p:cNvPr>
          <p:cNvSpPr>
            <a:spLocks noGrp="1"/>
          </p:cNvSpPr>
          <p:nvPr>
            <p:ph type="title"/>
          </p:nvPr>
        </p:nvSpPr>
        <p:spPr>
          <a:xfrm>
            <a:off x="831850" y="2002815"/>
            <a:ext cx="10515600" cy="2852737"/>
          </a:xfrm>
        </p:spPr>
        <p:txBody>
          <a:bodyPr vert="horz" lIns="91440" tIns="45720" rIns="91440" bIns="45720" rtlCol="0" anchor="ctr">
            <a:normAutofit/>
          </a:bodyPr>
          <a:lstStyle/>
          <a:p>
            <a:r>
              <a:rPr lang="en-US" b="1">
                <a:solidFill>
                  <a:srgbClr val="219DBA"/>
                </a:solidFill>
                <a:ea typeface="+mj-lt"/>
                <a:cs typeface="+mj-lt"/>
              </a:rPr>
              <a:t>Share:</a:t>
            </a:r>
            <a:r>
              <a:rPr lang="en-US">
                <a:ea typeface="+mj-lt"/>
                <a:cs typeface="+mj-lt"/>
              </a:rPr>
              <a:t> What is your biggest takeaway from what you learned today? </a:t>
            </a:r>
            <a:endParaRPr lang="en-US" dirty="0"/>
          </a:p>
        </p:txBody>
      </p:sp>
      <p:pic>
        <p:nvPicPr>
          <p:cNvPr id="4" name="Picture 3">
            <a:extLst>
              <a:ext uri="{FF2B5EF4-FFF2-40B4-BE49-F238E27FC236}">
                <a16:creationId xmlns:a16="http://schemas.microsoft.com/office/drawing/2014/main" id="{FF1B36F0-9520-1C5A-7CF8-EFAEB91E347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12724183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2B15C-DA00-B09A-B966-7C9BCD4581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0C4223-748A-1C6E-C418-338453795B96}"/>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What was the hardest part of figuring out if a source was</a:t>
            </a:r>
            <a:endParaRPr lang="en-US" dirty="0">
              <a:ea typeface="+mj-lt"/>
              <a:cs typeface="+mj-lt"/>
            </a:endParaRPr>
          </a:p>
          <a:p>
            <a:r>
              <a:rPr lang="en-US">
                <a:ea typeface="+mj-lt"/>
                <a:cs typeface="+mj-lt"/>
              </a:rPr>
              <a:t>“reliable” or “unreliable?” Were there any “unreliable” traits that</a:t>
            </a:r>
            <a:endParaRPr lang="en-US"/>
          </a:p>
          <a:p>
            <a:r>
              <a:rPr lang="en-US">
                <a:ea typeface="+mj-lt"/>
                <a:cs typeface="+mj-lt"/>
              </a:rPr>
              <a:t>you missed when looking at a source?</a:t>
            </a:r>
            <a:endParaRPr lang="en-US"/>
          </a:p>
        </p:txBody>
      </p:sp>
      <p:pic>
        <p:nvPicPr>
          <p:cNvPr id="4" name="Picture 3">
            <a:extLst>
              <a:ext uri="{FF2B5EF4-FFF2-40B4-BE49-F238E27FC236}">
                <a16:creationId xmlns:a16="http://schemas.microsoft.com/office/drawing/2014/main" id="{226F9A7C-3FE5-FA2E-C37A-69CD7BB4B13B}"/>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6376635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A5C0F2-80BB-7F7F-C8FE-C186292822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A279CA-6D60-65A7-B73E-2DF502CEAA88}"/>
              </a:ext>
            </a:extLst>
          </p:cNvPr>
          <p:cNvSpPr>
            <a:spLocks noGrp="1"/>
          </p:cNvSpPr>
          <p:nvPr>
            <p:ph type="title"/>
          </p:nvPr>
        </p:nvSpPr>
        <p:spPr>
          <a:xfrm>
            <a:off x="831850" y="2002815"/>
            <a:ext cx="10515600" cy="2852737"/>
          </a:xfrm>
        </p:spPr>
        <p:txBody>
          <a:bodyPr vert="horz" lIns="91440" tIns="45720" rIns="91440" bIns="45720" rtlCol="0" anchor="ctr">
            <a:normAutofit fontScale="90000"/>
          </a:bodyPr>
          <a:lstStyle/>
          <a:p>
            <a:r>
              <a:rPr lang="en-US" b="1">
                <a:solidFill>
                  <a:srgbClr val="219DBA"/>
                </a:solidFill>
                <a:ea typeface="+mj-lt"/>
                <a:cs typeface="+mj-lt"/>
              </a:rPr>
              <a:t>Share:</a:t>
            </a:r>
            <a:r>
              <a:rPr lang="en-US">
                <a:ea typeface="+mj-lt"/>
                <a:cs typeface="+mj-lt"/>
              </a:rPr>
              <a:t> How can you take what you learned and apply it to your Junior</a:t>
            </a:r>
            <a:endParaRPr lang="en-US" dirty="0">
              <a:ea typeface="+mj-lt"/>
              <a:cs typeface="+mj-lt"/>
            </a:endParaRPr>
          </a:p>
          <a:p>
            <a:r>
              <a:rPr lang="en-US">
                <a:ea typeface="+mj-lt"/>
                <a:cs typeface="+mj-lt"/>
              </a:rPr>
              <a:t>STEM Challenge project? </a:t>
            </a:r>
            <a:endParaRPr lang="en-US"/>
          </a:p>
        </p:txBody>
      </p:sp>
      <p:pic>
        <p:nvPicPr>
          <p:cNvPr id="4" name="Picture 3">
            <a:extLst>
              <a:ext uri="{FF2B5EF4-FFF2-40B4-BE49-F238E27FC236}">
                <a16:creationId xmlns:a16="http://schemas.microsoft.com/office/drawing/2014/main" id="{4B6F423E-988A-192C-D530-5120B8FF851A}"/>
              </a:ext>
            </a:extLst>
          </p:cNvPr>
          <p:cNvPicPr>
            <a:picLocks noChangeAspect="1"/>
          </p:cNvPicPr>
          <p:nvPr/>
        </p:nvPicPr>
        <p:blipFill>
          <a:blip r:embed="rId3"/>
          <a:stretch>
            <a:fillRect/>
          </a:stretch>
        </p:blipFill>
        <p:spPr>
          <a:xfrm>
            <a:off x="9669167" y="449135"/>
            <a:ext cx="2254084" cy="1270606"/>
          </a:xfrm>
          <a:prstGeom prst="rect">
            <a:avLst/>
          </a:prstGeom>
        </p:spPr>
      </p:pic>
    </p:spTree>
    <p:extLst>
      <p:ext uri="{BB962C8B-B14F-4D97-AF65-F5344CB8AC3E}">
        <p14:creationId xmlns:p14="http://schemas.microsoft.com/office/powerpoint/2010/main" val="266270106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a4b5d80-b151-4335-bdd1-d1b7ebad3e82" xsi:nil="true"/>
    <lcf76f155ced4ddcb4097134ff3c332f xmlns="cf627a82-c438-4f09-bb70-4df5ae928c0f">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0A168A0DA65864BA04F1B64B3C52E8B" ma:contentTypeVersion="15" ma:contentTypeDescription="Create a new document." ma:contentTypeScope="" ma:versionID="af3935aaf13112e3c9c0762047f65a1f">
  <xsd:schema xmlns:xsd="http://www.w3.org/2001/XMLSchema" xmlns:xs="http://www.w3.org/2001/XMLSchema" xmlns:p="http://schemas.microsoft.com/office/2006/metadata/properties" xmlns:ns2="cf627a82-c438-4f09-bb70-4df5ae928c0f" xmlns:ns3="ca4b5d80-b151-4335-bdd1-d1b7ebad3e82" targetNamespace="http://schemas.microsoft.com/office/2006/metadata/properties" ma:root="true" ma:fieldsID="6f520dca8e8bcb15ff7946d1f5af2859" ns2:_="" ns3:_="">
    <xsd:import namespace="cf627a82-c438-4f09-bb70-4df5ae928c0f"/>
    <xsd:import namespace="ca4b5d80-b151-4335-bdd1-d1b7ebad3e82"/>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627a82-c438-4f09-bb70-4df5ae928c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7488d59-e36b-4014-bae3-b1702c59b55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a4b5d80-b151-4335-bdd1-d1b7ebad3e8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7711b8b5-395b-4921-9fa0-0593f3367675}" ma:internalName="TaxCatchAll" ma:showField="CatchAllData" ma:web="ca4b5d80-b151-4335-bdd1-d1b7ebad3e8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13796CF-F5D5-441B-A8DA-97CC8BEAC3A1}">
  <ds:schemaRefs>
    <ds:schemaRef ds:uri="http://schemas.microsoft.com/office/2006/metadata/properties"/>
    <ds:schemaRef ds:uri="http://schemas.microsoft.com/office/infopath/2007/PartnerControls"/>
    <ds:schemaRef ds:uri="ca4b5d80-b151-4335-bdd1-d1b7ebad3e82"/>
    <ds:schemaRef ds:uri="cf627a82-c438-4f09-bb70-4df5ae928c0f"/>
  </ds:schemaRefs>
</ds:datastoreItem>
</file>

<file path=customXml/itemProps2.xml><?xml version="1.0" encoding="utf-8"?>
<ds:datastoreItem xmlns:ds="http://schemas.openxmlformats.org/officeDocument/2006/customXml" ds:itemID="{21086DAB-2F57-42CC-9619-A948D5EC1912}">
  <ds:schemaRefs>
    <ds:schemaRef ds:uri="http://schemas.microsoft.com/sharepoint/v3/contenttype/forms"/>
  </ds:schemaRefs>
</ds:datastoreItem>
</file>

<file path=customXml/itemProps3.xml><?xml version="1.0" encoding="utf-8"?>
<ds:datastoreItem xmlns:ds="http://schemas.openxmlformats.org/officeDocument/2006/customXml" ds:itemID="{49D7ED65-B789-4689-A2C2-33A70E0B87A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627a82-c438-4f09-bb70-4df5ae928c0f"/>
    <ds:schemaRef ds:uri="ca4b5d80-b151-4335-bdd1-d1b7ebad3e8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Dinosaur Drama</vt:lpstr>
      <vt:lpstr>Share: Imagine you are doing a school project about the planet Jupiter. What do you do to learn about the planet? </vt:lpstr>
      <vt:lpstr>Share: How do you find these sources? </vt:lpstr>
      <vt:lpstr>Share: Have you ever read two sources that said completely different things? Like one source says Jupiter is the third planet form the Sun and another source says Jupiter is the fifth planet from the Sun. </vt:lpstr>
      <vt:lpstr>Share: If you have two sources that say completely different things, how do you figure out which source is telling the truth? </vt:lpstr>
      <vt:lpstr>Create: Make a list of "reliable" and "unreliable" traits</vt:lpstr>
      <vt:lpstr>Share: Your list of "reliable" and "unreliable" traits</vt:lpstr>
      <vt:lpstr>Share: Can “reliable” sources ever have “unreliable” traits? Why? </vt:lpstr>
      <vt:lpstr>Share: What about “unreliable” sources? Can “unreliable” sources ever have “reliable” traits? Why? </vt:lpstr>
      <vt:lpstr>Share: Can a source be somewhere in between? Not “reliable,” but not “unreliable?” </vt:lpstr>
      <vt:lpstr>Share: Why is it important to make sure you are only using “reliable” sources for the Junior STEM Challenge? What are the dangers of using a “unreliable” source?</vt:lpstr>
      <vt:lpstr>Solve the Mystery!</vt:lpstr>
      <vt:lpstr>Rank: Rank each source from  S tier to F tier</vt:lpstr>
      <vt:lpstr>Share: What happened? Who stole the dinosaur? </vt:lpstr>
      <vt:lpstr>Share: Who were the stakeholders in this situation and why are they considered stakeholders? </vt:lpstr>
      <vt:lpstr>Share: What information were you able to learn from the mid-tier or low tier sources?</vt:lpstr>
      <vt:lpstr>Share: What’s one mid-tier or low tier source that gave you very important information? </vt:lpstr>
      <vt:lpstr>Share: Social media is usually an unreliable source. Why? </vt:lpstr>
      <vt:lpstr>Share: Social media is often used to share opinions. Why can opinions be important? </vt:lpstr>
      <vt:lpstr>Share: Along with opinions, social media can also share information that would not be contained in a news article. What did you learn from social media and how was it used to help you solve the mystery? </vt:lpstr>
      <vt:lpstr>Share: What would the police need to do to make an arrest? </vt:lpstr>
      <vt:lpstr>Write: Write a summary of what happened </vt:lpstr>
      <vt:lpstr>Share: What is your biggest takeaway from what you learned today? </vt:lpstr>
      <vt:lpstr>Share: What was the hardest part of figuring out if a source was “reliable” or “unreliable?” Were there any “unreliable” traits that you missed when looking at a source?</vt:lpstr>
      <vt:lpstr>Share: How can you take what you learned and apply it to your Junior STEM Challenge project?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1082</cp:revision>
  <dcterms:created xsi:type="dcterms:W3CDTF">2024-05-06T20:12:25Z</dcterms:created>
  <dcterms:modified xsi:type="dcterms:W3CDTF">2026-07-24T20:50:16Z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0x01010060A168A0DA65864BA04F1B64B3C52E8B</vt:lpwstr>
  </property>
  <property fmtid="{D5CDD505-2E9C-101B-9397-08002B2CF9AE}" pid="3" name="MediaServiceImageTags">
    <vt:lpwstr/>
  </property>
</Properties>
</file>