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6"/>
  </p:notesMasterIdLst>
  <p:sldIdLst>
    <p:sldId id="315" r:id="rId5"/>
    <p:sldId id="316" r:id="rId6"/>
    <p:sldId id="331" r:id="rId7"/>
    <p:sldId id="332" r:id="rId8"/>
    <p:sldId id="318" r:id="rId9"/>
    <p:sldId id="319" r:id="rId10"/>
    <p:sldId id="322" r:id="rId11"/>
    <p:sldId id="288" r:id="rId12"/>
    <p:sldId id="339" r:id="rId13"/>
    <p:sldId id="325" r:id="rId14"/>
    <p:sldId id="333" r:id="rId15"/>
    <p:sldId id="334" r:id="rId16"/>
    <p:sldId id="323" r:id="rId17"/>
    <p:sldId id="324" r:id="rId18"/>
    <p:sldId id="326" r:id="rId19"/>
    <p:sldId id="335" r:id="rId20"/>
    <p:sldId id="336" r:id="rId21"/>
    <p:sldId id="337" r:id="rId22"/>
    <p:sldId id="328" r:id="rId23"/>
    <p:sldId id="338" r:id="rId24"/>
    <p:sldId id="33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77157"/>
    <a:srgbClr val="219D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A86851-CA32-AAF8-9935-E89610BE6B8E}" v="46" dt="2026-07-24T20:29:48.8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7012C8-7106-4EA4-A2CD-4F9C9E0E5C50}" type="datetimeFigureOut">
              <a:t>7/24/2026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6BD6F0-0FAD-4EFB-BCBB-316696E304D2}" type="slidenum">
              <a:t>‹#›</a:t>
            </a:fld>
            <a:endParaRPr lang="en-US"/>
          </a:p>
        </p:txBody>
      </p:sp>
    </p:spTree>
    <p:extLst>
      <p:ext uri="{BB962C8B-B14F-4D97-AF65-F5344CB8AC3E}">
        <p14:creationId xmlns:p14="http://schemas.microsoft.com/office/powerpoint/2010/main" val="40126474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Introduce the Junior STEM Challenge as a fun, engineering challenge that students will be participating in this school year. Then distribute the Junior STEM Challenge Student Guidebook to all students.</a:t>
            </a:r>
          </a:p>
          <a:p>
            <a:endParaRPr lang="en-US" dirty="0">
              <a:ea typeface="Calibri"/>
              <a:cs typeface="Calibri"/>
            </a:endParaRPr>
          </a:p>
          <a:p>
            <a:r>
              <a:rPr lang="en-US" dirty="0"/>
              <a:t>Ask students to print their name on the cover of </a:t>
            </a:r>
            <a:r>
              <a:rPr lang="en-US"/>
              <a:t>their Guidebook.</a:t>
            </a:r>
            <a:endParaRPr lang="en-US" dirty="0">
              <a:solidFill>
                <a:srgbClr val="444444"/>
              </a:solidFill>
            </a:endParaRPr>
          </a:p>
        </p:txBody>
      </p:sp>
      <p:sp>
        <p:nvSpPr>
          <p:cNvPr id="4" name="Slide Number Placeholder 3"/>
          <p:cNvSpPr>
            <a:spLocks noGrp="1"/>
          </p:cNvSpPr>
          <p:nvPr>
            <p:ph type="sldNum" sz="quarter" idx="5"/>
          </p:nvPr>
        </p:nvSpPr>
        <p:spPr/>
        <p:txBody>
          <a:bodyPr/>
          <a:lstStyle/>
          <a:p>
            <a:fld id="{2B6BD6F0-0FAD-4EFB-BCBB-316696E304D2}" type="slidenum">
              <a:rPr lang="en-US"/>
              <a:t>1</a:t>
            </a:fld>
            <a:endParaRPr lang="en-US"/>
          </a:p>
        </p:txBody>
      </p:sp>
    </p:spTree>
    <p:extLst>
      <p:ext uri="{BB962C8B-B14F-4D97-AF65-F5344CB8AC3E}">
        <p14:creationId xmlns:p14="http://schemas.microsoft.com/office/powerpoint/2010/main" val="65179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Tell students that to get ready for the Junior STEM Challenge, they will be doing a mini-version of the challenge in class.</a:t>
            </a:r>
          </a:p>
        </p:txBody>
      </p:sp>
      <p:sp>
        <p:nvSpPr>
          <p:cNvPr id="4" name="Slide Number Placeholder 3"/>
          <p:cNvSpPr>
            <a:spLocks noGrp="1"/>
          </p:cNvSpPr>
          <p:nvPr>
            <p:ph type="sldNum" sz="quarter" idx="5"/>
          </p:nvPr>
        </p:nvSpPr>
        <p:spPr/>
        <p:txBody>
          <a:bodyPr/>
          <a:lstStyle/>
          <a:p>
            <a:fld id="{2B6BD6F0-0FAD-4EFB-BCBB-316696E304D2}" type="slidenum">
              <a:rPr lang="en-US"/>
              <a:t>2</a:t>
            </a:fld>
            <a:endParaRPr lang="en-US"/>
          </a:p>
        </p:txBody>
      </p:sp>
    </p:spTree>
    <p:extLst>
      <p:ext uri="{BB962C8B-B14F-4D97-AF65-F5344CB8AC3E}">
        <p14:creationId xmlns:p14="http://schemas.microsoft.com/office/powerpoint/2010/main" val="10671992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ACC3C-C25B-1F64-79A5-52203C4D13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B41423-54E7-4B45-C59D-F5A68C33EA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0ABBE4-2DEF-1EBD-AA3B-3AE7861B2661}"/>
              </a:ext>
            </a:extLst>
          </p:cNvPr>
          <p:cNvSpPr>
            <a:spLocks noGrp="1"/>
          </p:cNvSpPr>
          <p:nvPr>
            <p:ph type="body" idx="1"/>
          </p:nvPr>
        </p:nvSpPr>
        <p:spPr/>
        <p:txBody>
          <a:bodyPr/>
          <a:lstStyle/>
          <a:p>
            <a:r>
              <a:rPr lang="en-US" b="1" dirty="0"/>
              <a:t>Exemplar Response: </a:t>
            </a:r>
            <a:r>
              <a:rPr lang="en-US" i="1" dirty="0"/>
              <a:t>Student answers may vary. For example: Some video games have challenges, or puzzles, you have to complete. The puzzles in Legend of Zelda games usually take me several tries.</a:t>
            </a:r>
          </a:p>
        </p:txBody>
      </p:sp>
      <p:sp>
        <p:nvSpPr>
          <p:cNvPr id="4" name="Slide Number Placeholder 3">
            <a:extLst>
              <a:ext uri="{FF2B5EF4-FFF2-40B4-BE49-F238E27FC236}">
                <a16:creationId xmlns:a16="http://schemas.microsoft.com/office/drawing/2014/main" id="{813A3A75-E5FB-E272-5217-57A1D3FA1B90}"/>
              </a:ext>
            </a:extLst>
          </p:cNvPr>
          <p:cNvSpPr>
            <a:spLocks noGrp="1"/>
          </p:cNvSpPr>
          <p:nvPr>
            <p:ph type="sldNum" sz="quarter" idx="5"/>
          </p:nvPr>
        </p:nvSpPr>
        <p:spPr/>
        <p:txBody>
          <a:bodyPr/>
          <a:lstStyle/>
          <a:p>
            <a:fld id="{B11A8DAD-EBF2-4D6E-9CAD-8DDF3BD40A3B}" type="slidenum">
              <a:rPr lang="en-US"/>
              <a:t>3</a:t>
            </a:fld>
            <a:endParaRPr lang="en-US"/>
          </a:p>
        </p:txBody>
      </p:sp>
    </p:spTree>
    <p:extLst>
      <p:ext uri="{BB962C8B-B14F-4D97-AF65-F5344CB8AC3E}">
        <p14:creationId xmlns:p14="http://schemas.microsoft.com/office/powerpoint/2010/main" val="37422909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9376D-C535-C583-6AE8-D2A749258F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B5CCBB-076B-95E5-95F4-B1B19CCC3B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DE468D-E676-4854-0035-8454317B93BB}"/>
              </a:ext>
            </a:extLst>
          </p:cNvPr>
          <p:cNvSpPr>
            <a:spLocks noGrp="1"/>
          </p:cNvSpPr>
          <p:nvPr>
            <p:ph type="body" idx="1"/>
          </p:nvPr>
        </p:nvSpPr>
        <p:spPr/>
        <p:txBody>
          <a:bodyPr/>
          <a:lstStyle/>
          <a:p>
            <a:r>
              <a:rPr lang="en-US" b="1" dirty="0"/>
              <a:t>Exemplar Response: </a:t>
            </a:r>
            <a:r>
              <a:rPr lang="en-US" dirty="0"/>
              <a:t>An engineering challenge would be a challenge </a:t>
            </a:r>
            <a:r>
              <a:rPr lang="en-US"/>
              <a:t>where people are given a hard problem to solve and will have to engineer a solution to that problem.</a:t>
            </a:r>
          </a:p>
        </p:txBody>
      </p:sp>
      <p:sp>
        <p:nvSpPr>
          <p:cNvPr id="4" name="Slide Number Placeholder 3">
            <a:extLst>
              <a:ext uri="{FF2B5EF4-FFF2-40B4-BE49-F238E27FC236}">
                <a16:creationId xmlns:a16="http://schemas.microsoft.com/office/drawing/2014/main" id="{0281871D-3EF7-9A2A-3755-C3A7D6A601AE}"/>
              </a:ext>
            </a:extLst>
          </p:cNvPr>
          <p:cNvSpPr>
            <a:spLocks noGrp="1"/>
          </p:cNvSpPr>
          <p:nvPr>
            <p:ph type="sldNum" sz="quarter" idx="5"/>
          </p:nvPr>
        </p:nvSpPr>
        <p:spPr/>
        <p:txBody>
          <a:bodyPr/>
          <a:lstStyle/>
          <a:p>
            <a:fld id="{B11A8DAD-EBF2-4D6E-9CAD-8DDF3BD40A3B}" type="slidenum">
              <a:rPr lang="en-US"/>
              <a:t>4</a:t>
            </a:fld>
            <a:endParaRPr lang="en-US"/>
          </a:p>
        </p:txBody>
      </p:sp>
    </p:spTree>
    <p:extLst>
      <p:ext uri="{BB962C8B-B14F-4D97-AF65-F5344CB8AC3E}">
        <p14:creationId xmlns:p14="http://schemas.microsoft.com/office/powerpoint/2010/main" val="3029682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65878-6E40-82E2-15F2-FDF2040E7B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1506FD-A3A1-B15D-94A1-84FC82ED45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B896A6-9800-1958-F3E9-6C0D670798B8}"/>
              </a:ext>
            </a:extLst>
          </p:cNvPr>
          <p:cNvSpPr>
            <a:spLocks noGrp="1"/>
          </p:cNvSpPr>
          <p:nvPr>
            <p:ph type="body" idx="1"/>
          </p:nvPr>
        </p:nvSpPr>
        <p:spPr/>
        <p:txBody>
          <a:bodyPr/>
          <a:lstStyle/>
          <a:p>
            <a:r>
              <a:rPr lang="en-US"/>
              <a:t>Tell students that in the Junior STEM Challenge they will have to make several different things:</a:t>
            </a:r>
          </a:p>
          <a:p>
            <a:pPr marL="171450" indent="-171450">
              <a:buFont typeface="Arial"/>
              <a:buChar char="•"/>
            </a:pPr>
            <a:r>
              <a:rPr lang="en-US"/>
              <a:t>A solution to a Junior STEM Challenge problem</a:t>
            </a:r>
            <a:endParaRPr lang="en-US">
              <a:ea typeface="Calibri" panose="020F0502020204030204"/>
              <a:cs typeface="Calibri" panose="020F0502020204030204"/>
            </a:endParaRPr>
          </a:p>
          <a:p>
            <a:pPr marL="171450" indent="-171450">
              <a:buFont typeface="Arial"/>
              <a:buChar char="•"/>
            </a:pPr>
            <a:r>
              <a:rPr lang="en-US"/>
              <a:t>A display, like a poster</a:t>
            </a:r>
            <a:endParaRPr lang="en-US">
              <a:ea typeface="Calibri" panose="020F0502020204030204"/>
              <a:cs typeface="Calibri" panose="020F0502020204030204"/>
            </a:endParaRPr>
          </a:p>
          <a:p>
            <a:pPr marL="171450" indent="-171450">
              <a:buFont typeface="Arial"/>
              <a:buChar char="•"/>
            </a:pPr>
            <a:r>
              <a:rPr lang="en-US"/>
              <a:t>A digital or physical model of your solution</a:t>
            </a:r>
            <a:endParaRPr lang="en-US">
              <a:ea typeface="Calibri" panose="020F0502020204030204"/>
              <a:cs typeface="Calibri" panose="020F0502020204030204"/>
            </a:endParaRPr>
          </a:p>
          <a:p>
            <a:pPr marL="171450" indent="-171450">
              <a:buFont typeface="Arial"/>
              <a:buChar char="•"/>
            </a:pPr>
            <a:r>
              <a:rPr lang="en-US"/>
              <a:t>An Engineering Notebook with pictures that shows you</a:t>
            </a:r>
            <a:endParaRPr lang="en-US">
              <a:ea typeface="Calibri" panose="020F0502020204030204"/>
              <a:cs typeface="Calibri" panose="020F0502020204030204"/>
            </a:endParaRPr>
          </a:p>
          <a:p>
            <a:pPr marL="171450" indent="-171450">
              <a:buFont typeface="Arial"/>
              <a:buChar char="•"/>
            </a:pPr>
            <a:r>
              <a:rPr lang="en-US"/>
              <a:t>making your model, each with a short description</a:t>
            </a:r>
            <a:endParaRPr lang="en-US">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2010343C-E331-2480-3E5B-F7D7E5DA8633}"/>
              </a:ext>
            </a:extLst>
          </p:cNvPr>
          <p:cNvSpPr>
            <a:spLocks noGrp="1"/>
          </p:cNvSpPr>
          <p:nvPr>
            <p:ph type="sldNum" sz="quarter" idx="5"/>
          </p:nvPr>
        </p:nvSpPr>
        <p:spPr/>
        <p:txBody>
          <a:bodyPr/>
          <a:lstStyle/>
          <a:p>
            <a:fld id="{B11A8DAD-EBF2-4D6E-9CAD-8DDF3BD40A3B}" type="slidenum">
              <a:rPr lang="en-US"/>
              <a:t>5</a:t>
            </a:fld>
            <a:endParaRPr lang="en-US"/>
          </a:p>
        </p:txBody>
      </p:sp>
    </p:spTree>
    <p:extLst>
      <p:ext uri="{BB962C8B-B14F-4D97-AF65-F5344CB8AC3E}">
        <p14:creationId xmlns:p14="http://schemas.microsoft.com/office/powerpoint/2010/main" val="3496089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Tell students that for their mini-challenge, they will be working to solve one problem: How do we make a building that can deal with one of the weather or natural disasters in Miami?</a:t>
            </a:r>
          </a:p>
          <a:p>
            <a:endParaRPr lang="en-US" dirty="0">
              <a:ea typeface="Calibri"/>
              <a:cs typeface="Calibri"/>
            </a:endParaRPr>
          </a:p>
          <a:p>
            <a:r>
              <a:rPr lang="en-US"/>
              <a:t>Ask students to raise their hands and identify some of the different weather or natural disaster problems they may have experienced in Miami.</a:t>
            </a:r>
          </a:p>
          <a:p>
            <a:endParaRPr lang="en-US" dirty="0"/>
          </a:p>
          <a:p>
            <a:r>
              <a:rPr lang="en-US"/>
              <a:t>If students are not in Miami or in Florida, ask them to think about the natural disasters they may experience in their home city or state.</a:t>
            </a:r>
          </a:p>
          <a:p>
            <a:endParaRPr lang="en-US" dirty="0"/>
          </a:p>
          <a:p>
            <a:r>
              <a:rPr lang="en-US"/>
              <a:t>As students raise their hands, call on them to share their answers and write the responses in a central location that is easily visible. This could be a whiteboard, smartboard, large </a:t>
            </a:r>
            <a:r>
              <a:rPr lang="en-US" err="1"/>
              <a:t>post-it</a:t>
            </a:r>
            <a:r>
              <a:rPr lang="en-US" dirty="0"/>
              <a:t>, or another location.</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2B6BD6F0-0FAD-4EFB-BCBB-316696E304D2}" type="slidenum">
              <a:rPr lang="en-US"/>
              <a:t>6</a:t>
            </a:fld>
            <a:endParaRPr lang="en-US"/>
          </a:p>
        </p:txBody>
      </p:sp>
    </p:spTree>
    <p:extLst>
      <p:ext uri="{BB962C8B-B14F-4D97-AF65-F5344CB8AC3E}">
        <p14:creationId xmlns:p14="http://schemas.microsoft.com/office/powerpoint/2010/main" val="41580315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6C42A-793B-BEE5-F442-8A5F9EB472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AA3515-08D7-3A88-CABB-8D9DE053EC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00234B-C324-1784-08F9-741F88D3FE3C}"/>
              </a:ext>
            </a:extLst>
          </p:cNvPr>
          <p:cNvSpPr>
            <a:spLocks noGrp="1"/>
          </p:cNvSpPr>
          <p:nvPr>
            <p:ph type="body" idx="1"/>
          </p:nvPr>
        </p:nvSpPr>
        <p:spPr/>
        <p:txBody>
          <a:bodyPr/>
          <a:lstStyle/>
          <a:p>
            <a:r>
              <a:rPr lang="en-US" b="1" dirty="0"/>
              <a:t>Exemplar Response: </a:t>
            </a:r>
            <a:r>
              <a:rPr lang="en-US" dirty="0"/>
              <a:t>We were able to give so many different answers because the problem was really big</a:t>
            </a:r>
            <a:r>
              <a:rPr lang="en-US"/>
              <a:t> and could have many different responses.</a:t>
            </a:r>
            <a:endParaRPr lang="en-US">
              <a:ea typeface="Calibri"/>
              <a:cs typeface="Calibri"/>
            </a:endParaRPr>
          </a:p>
        </p:txBody>
      </p:sp>
      <p:sp>
        <p:nvSpPr>
          <p:cNvPr id="4" name="Slide Number Placeholder 3">
            <a:extLst>
              <a:ext uri="{FF2B5EF4-FFF2-40B4-BE49-F238E27FC236}">
                <a16:creationId xmlns:a16="http://schemas.microsoft.com/office/drawing/2014/main" id="{028B1E64-C0D0-608F-1680-B8E960283E48}"/>
              </a:ext>
            </a:extLst>
          </p:cNvPr>
          <p:cNvSpPr>
            <a:spLocks noGrp="1"/>
          </p:cNvSpPr>
          <p:nvPr>
            <p:ph type="sldNum" sz="quarter" idx="5"/>
          </p:nvPr>
        </p:nvSpPr>
        <p:spPr/>
        <p:txBody>
          <a:bodyPr/>
          <a:lstStyle/>
          <a:p>
            <a:fld id="{B11A8DAD-EBF2-4D6E-9CAD-8DDF3BD40A3B}" type="slidenum">
              <a:rPr lang="en-US"/>
              <a:t>7</a:t>
            </a:fld>
            <a:endParaRPr lang="en-US"/>
          </a:p>
        </p:txBody>
      </p:sp>
    </p:spTree>
    <p:extLst>
      <p:ext uri="{BB962C8B-B14F-4D97-AF65-F5344CB8AC3E}">
        <p14:creationId xmlns:p14="http://schemas.microsoft.com/office/powerpoint/2010/main" val="1198503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Tell students that just like the problem of weather and natural disasters, the problems in the Junior STEM Challenge are big and can go many different directions. This means that everyone can work on completely different projects.</a:t>
            </a:r>
          </a:p>
          <a:p>
            <a:endParaRPr lang="en-US" dirty="0">
              <a:ea typeface="Calibri"/>
              <a:cs typeface="Calibri"/>
            </a:endParaRPr>
          </a:p>
          <a:p>
            <a:r>
              <a:rPr lang="en-US" dirty="0"/>
              <a:t>Tell students that each group is going to try to solve the problem in a different way by focusing on different weather or natural disasters.  If any of the weather phenomena or natural disasters below were identified by students, circle them on the whiteboard, smartboard, large </a:t>
            </a:r>
            <a:r>
              <a:rPr lang="en-US" err="1"/>
              <a:t>post-it</a:t>
            </a:r>
            <a:r>
              <a:rPr lang="en-US"/>
              <a:t>, or other location. Otherwise, add the weather phenomena or natural disaster to the easily visible location. </a:t>
            </a:r>
          </a:p>
          <a:p>
            <a:endParaRPr lang="en-US" dirty="0"/>
          </a:p>
          <a:p>
            <a:r>
              <a:rPr lang="en-US"/>
              <a:t>Selected Weather and Natural Disasters: </a:t>
            </a:r>
          </a:p>
          <a:p>
            <a:pPr marL="171450" indent="-171450">
              <a:buFont typeface="Arial"/>
              <a:buChar char="•"/>
            </a:pPr>
            <a:r>
              <a:rPr lang="en-US"/>
              <a:t>Hurricanes </a:t>
            </a:r>
            <a:endParaRPr lang="en-US">
              <a:ea typeface="Calibri" panose="020F0502020204030204"/>
              <a:cs typeface="Calibri" panose="020F0502020204030204"/>
            </a:endParaRPr>
          </a:p>
          <a:p>
            <a:pPr marL="171450" indent="-171450">
              <a:buFont typeface="Arial"/>
              <a:buChar char="•"/>
            </a:pPr>
            <a:r>
              <a:rPr lang="en-US"/>
              <a:t>Sea Level Rise </a:t>
            </a:r>
            <a:endParaRPr lang="en-US">
              <a:ea typeface="Calibri" panose="020F0502020204030204"/>
              <a:cs typeface="Calibri" panose="020F0502020204030204"/>
            </a:endParaRPr>
          </a:p>
          <a:p>
            <a:pPr marL="171450" indent="-171450">
              <a:buFont typeface="Arial"/>
              <a:buChar char="•"/>
            </a:pPr>
            <a:r>
              <a:rPr lang="en-US"/>
              <a:t>Extreme Heat </a:t>
            </a:r>
            <a:endParaRPr lang="en-US">
              <a:ea typeface="Calibri" panose="020F0502020204030204"/>
              <a:cs typeface="Calibri" panose="020F0502020204030204"/>
            </a:endParaRPr>
          </a:p>
          <a:p>
            <a:endParaRPr lang="en-US" dirty="0">
              <a:ea typeface="Calibri"/>
              <a:cs typeface="Calibri"/>
            </a:endParaRPr>
          </a:p>
          <a:p>
            <a:r>
              <a:rPr lang="en-US" dirty="0"/>
              <a:t>Tell students to open their guidebook to </a:t>
            </a:r>
            <a:r>
              <a:rPr lang="en-US" b="1" dirty="0"/>
              <a:t>page 12 </a:t>
            </a:r>
            <a:r>
              <a:rPr lang="en-US"/>
              <a:t>and assign each group one of the three problems. Tell students to read the information in their guidebook about their problem to prepare to design a building for the mini-challenge. </a:t>
            </a:r>
          </a:p>
        </p:txBody>
      </p:sp>
      <p:sp>
        <p:nvSpPr>
          <p:cNvPr id="4" name="Slide Number Placeholder 3"/>
          <p:cNvSpPr>
            <a:spLocks noGrp="1"/>
          </p:cNvSpPr>
          <p:nvPr>
            <p:ph type="sldNum" sz="quarter" idx="5"/>
          </p:nvPr>
        </p:nvSpPr>
        <p:spPr/>
        <p:txBody>
          <a:bodyPr/>
          <a:lstStyle/>
          <a:p>
            <a:fld id="{B11A8DAD-EBF2-4D6E-9CAD-8DDF3BD40A3B}" type="slidenum">
              <a:rPr lang="en-US"/>
              <a:t>8</a:t>
            </a:fld>
            <a:endParaRPr lang="en-US"/>
          </a:p>
        </p:txBody>
      </p:sp>
    </p:spTree>
    <p:extLst>
      <p:ext uri="{BB962C8B-B14F-4D97-AF65-F5344CB8AC3E}">
        <p14:creationId xmlns:p14="http://schemas.microsoft.com/office/powerpoint/2010/main" val="25001101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596D1-921A-FE2D-A394-A7B20691D1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FA2D7C-4B72-415D-044C-09B4E6C744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4E1DCA-DBAA-893E-3656-27805C51E4C1}"/>
              </a:ext>
            </a:extLst>
          </p:cNvPr>
          <p:cNvSpPr>
            <a:spLocks noGrp="1"/>
          </p:cNvSpPr>
          <p:nvPr>
            <p:ph type="body" idx="1"/>
          </p:nvPr>
        </p:nvSpPr>
        <p:spPr/>
        <p:txBody>
          <a:bodyPr/>
          <a:lstStyle/>
          <a:p>
            <a:r>
              <a:rPr lang="en-US"/>
              <a:t>Tell students that while this page of information has the basics, it does not have everything they might want to know. </a:t>
            </a:r>
          </a:p>
        </p:txBody>
      </p:sp>
      <p:sp>
        <p:nvSpPr>
          <p:cNvPr id="4" name="Slide Number Placeholder 3">
            <a:extLst>
              <a:ext uri="{FF2B5EF4-FFF2-40B4-BE49-F238E27FC236}">
                <a16:creationId xmlns:a16="http://schemas.microsoft.com/office/drawing/2014/main" id="{D7C7082A-0E5B-46C7-5C34-7456971F1A57}"/>
              </a:ext>
            </a:extLst>
          </p:cNvPr>
          <p:cNvSpPr>
            <a:spLocks noGrp="1"/>
          </p:cNvSpPr>
          <p:nvPr>
            <p:ph type="sldNum" sz="quarter" idx="5"/>
          </p:nvPr>
        </p:nvSpPr>
        <p:spPr/>
        <p:txBody>
          <a:bodyPr/>
          <a:lstStyle/>
          <a:p>
            <a:fld id="{B11A8DAD-EBF2-4D6E-9CAD-8DDF3BD40A3B}" type="slidenum">
              <a:rPr lang="en-US"/>
              <a:t>9</a:t>
            </a:fld>
            <a:endParaRPr lang="en-US"/>
          </a:p>
        </p:txBody>
      </p:sp>
    </p:spTree>
    <p:extLst>
      <p:ext uri="{BB962C8B-B14F-4D97-AF65-F5344CB8AC3E}">
        <p14:creationId xmlns:p14="http://schemas.microsoft.com/office/powerpoint/2010/main" val="29567787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students that now that they have done the “research” part of their mini-challenge, they will begin to create </a:t>
            </a:r>
            <a:r>
              <a:rPr lang="en-US"/>
              <a:t>their solution: a building that can deal with their problem. However, before they begin to design their building, they need to figure out who their stakeholders are.</a:t>
            </a:r>
            <a:endParaRPr lang="en-US">
              <a:ea typeface="Calibri"/>
              <a:cs typeface="Calibri"/>
            </a:endParaRPr>
          </a:p>
        </p:txBody>
      </p:sp>
      <p:sp>
        <p:nvSpPr>
          <p:cNvPr id="4" name="Slide Number Placeholder 3"/>
          <p:cNvSpPr>
            <a:spLocks noGrp="1"/>
          </p:cNvSpPr>
          <p:nvPr>
            <p:ph type="sldNum" sz="quarter" idx="5"/>
          </p:nvPr>
        </p:nvSpPr>
        <p:spPr/>
        <p:txBody>
          <a:bodyPr/>
          <a:lstStyle/>
          <a:p>
            <a:fld id="{2B6BD6F0-0FAD-4EFB-BCBB-316696E304D2}" type="slidenum">
              <a:rPr lang="en-US"/>
              <a:t>10</a:t>
            </a:fld>
            <a:endParaRPr lang="en-US"/>
          </a:p>
        </p:txBody>
      </p:sp>
    </p:spTree>
    <p:extLst>
      <p:ext uri="{BB962C8B-B14F-4D97-AF65-F5344CB8AC3E}">
        <p14:creationId xmlns:p14="http://schemas.microsoft.com/office/powerpoint/2010/main" val="14423006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2D3FD-B273-0402-A778-D1F13C2865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623372-EA5F-BEF9-9688-2C7FAA9E49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ACF72C-9E88-9B45-FE58-E4AB5CA36D60}"/>
              </a:ext>
            </a:extLst>
          </p:cNvPr>
          <p:cNvSpPr>
            <a:spLocks noGrp="1"/>
          </p:cNvSpPr>
          <p:nvPr>
            <p:ph type="body" idx="1"/>
          </p:nvPr>
        </p:nvSpPr>
        <p:spPr/>
        <p:txBody>
          <a:bodyPr/>
          <a:lstStyle/>
          <a:p>
            <a:r>
              <a:rPr lang="en-US" b="1"/>
              <a:t>Exemplar Response: </a:t>
            </a:r>
            <a:r>
              <a:rPr lang="en-US"/>
              <a:t>We need to know who our stakeholders are because they will be affected by our decisions. This could be positive or negative. </a:t>
            </a:r>
          </a:p>
          <a:p>
            <a:endParaRPr lang="en-US" b="1" dirty="0">
              <a:ea typeface="Calibri"/>
              <a:cs typeface="Calibri"/>
            </a:endParaRPr>
          </a:p>
        </p:txBody>
      </p:sp>
      <p:sp>
        <p:nvSpPr>
          <p:cNvPr id="4" name="Slide Number Placeholder 3">
            <a:extLst>
              <a:ext uri="{FF2B5EF4-FFF2-40B4-BE49-F238E27FC236}">
                <a16:creationId xmlns:a16="http://schemas.microsoft.com/office/drawing/2014/main" id="{2AA62066-B1C0-D23D-8633-2931A53E4AE7}"/>
              </a:ext>
            </a:extLst>
          </p:cNvPr>
          <p:cNvSpPr>
            <a:spLocks noGrp="1"/>
          </p:cNvSpPr>
          <p:nvPr>
            <p:ph type="sldNum" sz="quarter" idx="5"/>
          </p:nvPr>
        </p:nvSpPr>
        <p:spPr/>
        <p:txBody>
          <a:bodyPr/>
          <a:lstStyle/>
          <a:p>
            <a:fld id="{B11A8DAD-EBF2-4D6E-9CAD-8DDF3BD40A3B}" type="slidenum">
              <a:rPr lang="en-US"/>
              <a:t>10</a:t>
            </a:fld>
            <a:endParaRPr lang="en-US"/>
          </a:p>
        </p:txBody>
      </p:sp>
    </p:spTree>
    <p:extLst>
      <p:ext uri="{BB962C8B-B14F-4D97-AF65-F5344CB8AC3E}">
        <p14:creationId xmlns:p14="http://schemas.microsoft.com/office/powerpoint/2010/main" val="34101985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8DC9A-759C-D153-250F-E31B33B94B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1CC29B-473D-FF27-12D4-5F97097D20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E3ADAA-5206-81F3-0AF1-A5E64738C496}"/>
              </a:ext>
            </a:extLst>
          </p:cNvPr>
          <p:cNvSpPr>
            <a:spLocks noGrp="1"/>
          </p:cNvSpPr>
          <p:nvPr>
            <p:ph type="body" idx="1"/>
          </p:nvPr>
        </p:nvSpPr>
        <p:spPr/>
        <p:txBody>
          <a:bodyPr/>
          <a:lstStyle/>
          <a:p>
            <a:r>
              <a:rPr lang="en-US" b="1"/>
              <a:t>Exemplar Response: </a:t>
            </a:r>
            <a:r>
              <a:rPr lang="en-US" i="1"/>
              <a:t>Student answers will vary. For example: Our stakeholders are residents of Miami, construction workers, landscaping companies, architecture firms, and climate scientists. </a:t>
            </a:r>
          </a:p>
          <a:p>
            <a:endParaRPr lang="en-US" b="1" dirty="0">
              <a:ea typeface="Calibri"/>
              <a:cs typeface="Calibri"/>
            </a:endParaRPr>
          </a:p>
        </p:txBody>
      </p:sp>
      <p:sp>
        <p:nvSpPr>
          <p:cNvPr id="4" name="Slide Number Placeholder 3">
            <a:extLst>
              <a:ext uri="{FF2B5EF4-FFF2-40B4-BE49-F238E27FC236}">
                <a16:creationId xmlns:a16="http://schemas.microsoft.com/office/drawing/2014/main" id="{870FAC56-CC0D-24E5-54CC-5B5EDF30BCC7}"/>
              </a:ext>
            </a:extLst>
          </p:cNvPr>
          <p:cNvSpPr>
            <a:spLocks noGrp="1"/>
          </p:cNvSpPr>
          <p:nvPr>
            <p:ph type="sldNum" sz="quarter" idx="5"/>
          </p:nvPr>
        </p:nvSpPr>
        <p:spPr/>
        <p:txBody>
          <a:bodyPr/>
          <a:lstStyle/>
          <a:p>
            <a:fld id="{B11A8DAD-EBF2-4D6E-9CAD-8DDF3BD40A3B}" type="slidenum">
              <a:rPr lang="en-US"/>
              <a:t>11</a:t>
            </a:fld>
            <a:endParaRPr lang="en-US"/>
          </a:p>
        </p:txBody>
      </p:sp>
    </p:spTree>
    <p:extLst>
      <p:ext uri="{BB962C8B-B14F-4D97-AF65-F5344CB8AC3E}">
        <p14:creationId xmlns:p14="http://schemas.microsoft.com/office/powerpoint/2010/main" val="33231496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3BD6E-392D-4A3D-2118-1ED4034426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4B6469-7F02-9B5C-7585-486B2DD212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6154F3-43E2-8533-FEB5-F2A3A77FA7B3}"/>
              </a:ext>
            </a:extLst>
          </p:cNvPr>
          <p:cNvSpPr>
            <a:spLocks noGrp="1"/>
          </p:cNvSpPr>
          <p:nvPr>
            <p:ph type="body" idx="1"/>
          </p:nvPr>
        </p:nvSpPr>
        <p:spPr/>
        <p:txBody>
          <a:bodyPr/>
          <a:lstStyle/>
          <a:p>
            <a:r>
              <a:rPr lang="en-US"/>
              <a:t>Tell students that now that they know their stakeholders, they should use the directions in their guidebook to brainstorm a building that can deal with their problem. In their brainstorming, students will need to identify the characteristics or parts their building will need and sketch their building.  Give students approximately 10 minutes for this step. </a:t>
            </a:r>
          </a:p>
        </p:txBody>
      </p:sp>
      <p:sp>
        <p:nvSpPr>
          <p:cNvPr id="4" name="Slide Number Placeholder 3">
            <a:extLst>
              <a:ext uri="{FF2B5EF4-FFF2-40B4-BE49-F238E27FC236}">
                <a16:creationId xmlns:a16="http://schemas.microsoft.com/office/drawing/2014/main" id="{35254A34-7539-907D-FBFC-AA5CB65F2335}"/>
              </a:ext>
            </a:extLst>
          </p:cNvPr>
          <p:cNvSpPr>
            <a:spLocks noGrp="1"/>
          </p:cNvSpPr>
          <p:nvPr>
            <p:ph type="sldNum" sz="quarter" idx="5"/>
          </p:nvPr>
        </p:nvSpPr>
        <p:spPr/>
        <p:txBody>
          <a:bodyPr/>
          <a:lstStyle/>
          <a:p>
            <a:fld id="{B11A8DAD-EBF2-4D6E-9CAD-8DDF3BD40A3B}" type="slidenum">
              <a:rPr lang="en-US"/>
              <a:t>12</a:t>
            </a:fld>
            <a:endParaRPr lang="en-US"/>
          </a:p>
        </p:txBody>
      </p:sp>
    </p:spTree>
    <p:extLst>
      <p:ext uri="{BB962C8B-B14F-4D97-AF65-F5344CB8AC3E}">
        <p14:creationId xmlns:p14="http://schemas.microsoft.com/office/powerpoint/2010/main" val="2743141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53442-035A-2415-86C6-0AC4EB72FE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1B8AD8-144A-4540-9340-240A05F675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C9D0F6-DDB2-CAA8-CAF2-051DC00E88E1}"/>
              </a:ext>
            </a:extLst>
          </p:cNvPr>
          <p:cNvSpPr>
            <a:spLocks noGrp="1"/>
          </p:cNvSpPr>
          <p:nvPr>
            <p:ph type="body" idx="1"/>
          </p:nvPr>
        </p:nvSpPr>
        <p:spPr/>
        <p:txBody>
          <a:bodyPr/>
          <a:lstStyle/>
          <a:p>
            <a:r>
              <a:rPr lang="en-US"/>
              <a:t>The next part of this activity can have students model their building design physically or digitally. </a:t>
            </a:r>
          </a:p>
          <a:p>
            <a:endParaRPr lang="en-US" b="1" dirty="0"/>
          </a:p>
          <a:p>
            <a:r>
              <a:rPr lang="en-US" b="1"/>
              <a:t>Physical Model: </a:t>
            </a:r>
            <a:r>
              <a:rPr lang="en-US"/>
              <a:t>If students creating their models physically, provide students with resources to build their models. These resources can be any items you have around your classroom, including paper, cardboard, wire, pipe cleaners, tape, clay, etc. Pass out one set of materials to each group or partner pair. </a:t>
            </a:r>
          </a:p>
          <a:p>
            <a:r>
              <a:rPr lang="en-US" b="1"/>
              <a:t>Digital Model: </a:t>
            </a:r>
            <a:r>
              <a:rPr lang="en-US"/>
              <a:t>If students are creating their models digitally, make sure that each group or partner pair has access to at least one computer. Tell students to navigate to tinkercad.com. </a:t>
            </a:r>
          </a:p>
          <a:p>
            <a:endParaRPr lang="en-US" dirty="0">
              <a:ea typeface="Calibri"/>
              <a:cs typeface="Calibri"/>
            </a:endParaRPr>
          </a:p>
          <a:p>
            <a:r>
              <a:rPr lang="en-US"/>
              <a:t>As they create their model, they will need to record what they are doing in their Engineering Notebook. Tell students that for the mini-challenge, they just need to write a few short sentences about what they are doing to build their model, including any problems they had to fix. For the real Junior STEM Challenge, students will also have to take pictures or screenshots of their model as they build it. </a:t>
            </a:r>
          </a:p>
          <a:p>
            <a:endParaRPr lang="en-US" dirty="0">
              <a:ea typeface="Calibri"/>
              <a:cs typeface="Calibri"/>
            </a:endParaRPr>
          </a:p>
          <a:p>
            <a:r>
              <a:rPr lang="en-US"/>
              <a:t>Tell students that they have 15-20 minutes to create their physical or digital model while creating their Engineering Notebook. </a:t>
            </a:r>
          </a:p>
          <a:p>
            <a:r>
              <a:rPr lang="en-US" b="1" dirty="0"/>
              <a:t>Digital Model: </a:t>
            </a:r>
            <a:r>
              <a:rPr lang="en-US"/>
              <a:t>Students will need to ‘Sign in’ and enter the class code you received when you created your class during the set-up procedure. They will enter the class code in the space provided under the ‘Students with Class Code’ button. </a:t>
            </a:r>
          </a:p>
          <a:p>
            <a:endParaRPr lang="en-US" dirty="0">
              <a:ea typeface="Calibri"/>
              <a:cs typeface="Calibri"/>
            </a:endParaRPr>
          </a:p>
          <a:p>
            <a:r>
              <a:rPr lang="en-US"/>
              <a:t>After students have created their models, tell students to quickly present their model to the rest of the class. The presentations need to include the problem students were addressing and their design considerations. Presentations should only be 1-2 minutes. </a:t>
            </a:r>
          </a:p>
          <a:p>
            <a:endParaRPr lang="en-US" dirty="0">
              <a:ea typeface="Calibri"/>
              <a:cs typeface="Calibri"/>
            </a:endParaRPr>
          </a:p>
        </p:txBody>
      </p:sp>
      <p:sp>
        <p:nvSpPr>
          <p:cNvPr id="4" name="Slide Number Placeholder 3">
            <a:extLst>
              <a:ext uri="{FF2B5EF4-FFF2-40B4-BE49-F238E27FC236}">
                <a16:creationId xmlns:a16="http://schemas.microsoft.com/office/drawing/2014/main" id="{D5E4571D-B75C-C6F6-F3FA-A932D0A0BEBA}"/>
              </a:ext>
            </a:extLst>
          </p:cNvPr>
          <p:cNvSpPr>
            <a:spLocks noGrp="1"/>
          </p:cNvSpPr>
          <p:nvPr>
            <p:ph type="sldNum" sz="quarter" idx="5"/>
          </p:nvPr>
        </p:nvSpPr>
        <p:spPr/>
        <p:txBody>
          <a:bodyPr/>
          <a:lstStyle/>
          <a:p>
            <a:fld id="{B11A8DAD-EBF2-4D6E-9CAD-8DDF3BD40A3B}" type="slidenum">
              <a:rPr lang="en-US"/>
              <a:t>13</a:t>
            </a:fld>
            <a:endParaRPr lang="en-US"/>
          </a:p>
        </p:txBody>
      </p:sp>
    </p:spTree>
    <p:extLst>
      <p:ext uri="{BB962C8B-B14F-4D97-AF65-F5344CB8AC3E}">
        <p14:creationId xmlns:p14="http://schemas.microsoft.com/office/powerpoint/2010/main" val="7892025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Tell students that they will be following the same basic process when doing the Junior STEM Challenge. They will be picking a problem, doing research, identifying their stakeholders, designing a solution, creating a model and Engineering Notebook, and creating a display. </a:t>
            </a:r>
          </a:p>
        </p:txBody>
      </p:sp>
      <p:sp>
        <p:nvSpPr>
          <p:cNvPr id="4" name="Slide Number Placeholder 3"/>
          <p:cNvSpPr>
            <a:spLocks noGrp="1"/>
          </p:cNvSpPr>
          <p:nvPr>
            <p:ph type="sldNum" sz="quarter" idx="5"/>
          </p:nvPr>
        </p:nvSpPr>
        <p:spPr/>
        <p:txBody>
          <a:bodyPr/>
          <a:lstStyle/>
          <a:p>
            <a:fld id="{2B6BD6F0-0FAD-4EFB-BCBB-316696E304D2}" type="slidenum">
              <a:rPr lang="en-US"/>
              <a:t>15</a:t>
            </a:fld>
            <a:endParaRPr lang="en-US"/>
          </a:p>
        </p:txBody>
      </p:sp>
    </p:spTree>
    <p:extLst>
      <p:ext uri="{BB962C8B-B14F-4D97-AF65-F5344CB8AC3E}">
        <p14:creationId xmlns:p14="http://schemas.microsoft.com/office/powerpoint/2010/main" val="35050196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B48C9-DBB3-8562-EF34-1EE6FDC141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A50427-CE57-12C2-026D-FFD833A7D7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E01EFC-A998-5A20-D994-E9DFF3DCA121}"/>
              </a:ext>
            </a:extLst>
          </p:cNvPr>
          <p:cNvSpPr>
            <a:spLocks noGrp="1"/>
          </p:cNvSpPr>
          <p:nvPr>
            <p:ph type="body" idx="1"/>
          </p:nvPr>
        </p:nvSpPr>
        <p:spPr/>
        <p:txBody>
          <a:bodyPr/>
          <a:lstStyle/>
          <a:p>
            <a:r>
              <a:rPr lang="en-US" b="1"/>
              <a:t>Exemplar Response: </a:t>
            </a:r>
            <a:r>
              <a:rPr lang="en-US"/>
              <a:t>The Engineering Notebook shows our work process, that we have fixed our mistakes, and that we created the model ourselves. </a:t>
            </a:r>
          </a:p>
          <a:p>
            <a:endParaRPr lang="en-US" b="1" dirty="0">
              <a:ea typeface="Calibri"/>
              <a:cs typeface="Calibri"/>
            </a:endParaRPr>
          </a:p>
        </p:txBody>
      </p:sp>
      <p:sp>
        <p:nvSpPr>
          <p:cNvPr id="4" name="Slide Number Placeholder 3">
            <a:extLst>
              <a:ext uri="{FF2B5EF4-FFF2-40B4-BE49-F238E27FC236}">
                <a16:creationId xmlns:a16="http://schemas.microsoft.com/office/drawing/2014/main" id="{67E3D1AD-7239-A217-3738-C859C29FD73D}"/>
              </a:ext>
            </a:extLst>
          </p:cNvPr>
          <p:cNvSpPr>
            <a:spLocks noGrp="1"/>
          </p:cNvSpPr>
          <p:nvPr>
            <p:ph type="sldNum" sz="quarter" idx="5"/>
          </p:nvPr>
        </p:nvSpPr>
        <p:spPr/>
        <p:txBody>
          <a:bodyPr/>
          <a:lstStyle/>
          <a:p>
            <a:fld id="{B11A8DAD-EBF2-4D6E-9CAD-8DDF3BD40A3B}" type="slidenum">
              <a:rPr lang="en-US"/>
              <a:t>15</a:t>
            </a:fld>
            <a:endParaRPr lang="en-US"/>
          </a:p>
        </p:txBody>
      </p:sp>
    </p:spTree>
    <p:extLst>
      <p:ext uri="{BB962C8B-B14F-4D97-AF65-F5344CB8AC3E}">
        <p14:creationId xmlns:p14="http://schemas.microsoft.com/office/powerpoint/2010/main" val="40465858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9F689-21F2-D5CA-04A5-93818FCF0B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9C4184-1D31-D45F-FF50-6D9249CC3A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AE880D-3E70-2A86-ED7C-8DAD6C74A87B}"/>
              </a:ext>
            </a:extLst>
          </p:cNvPr>
          <p:cNvSpPr>
            <a:spLocks noGrp="1"/>
          </p:cNvSpPr>
          <p:nvPr>
            <p:ph type="body" idx="1"/>
          </p:nvPr>
        </p:nvSpPr>
        <p:spPr/>
        <p:txBody>
          <a:bodyPr/>
          <a:lstStyle/>
          <a:p>
            <a:r>
              <a:rPr lang="en-US" b="1"/>
              <a:t>Exemplar Response: </a:t>
            </a:r>
            <a:r>
              <a:rPr lang="en-US"/>
              <a:t>We presented our model because we will have to present our projects during the Junior STEM Challenge. </a:t>
            </a:r>
          </a:p>
          <a:p>
            <a:endParaRPr lang="en-US" b="1" dirty="0">
              <a:ea typeface="Calibri"/>
              <a:cs typeface="Calibri"/>
            </a:endParaRPr>
          </a:p>
        </p:txBody>
      </p:sp>
      <p:sp>
        <p:nvSpPr>
          <p:cNvPr id="4" name="Slide Number Placeholder 3">
            <a:extLst>
              <a:ext uri="{FF2B5EF4-FFF2-40B4-BE49-F238E27FC236}">
                <a16:creationId xmlns:a16="http://schemas.microsoft.com/office/drawing/2014/main" id="{89DDE15A-34B3-50C5-0E80-2C7191A00CF7}"/>
              </a:ext>
            </a:extLst>
          </p:cNvPr>
          <p:cNvSpPr>
            <a:spLocks noGrp="1"/>
          </p:cNvSpPr>
          <p:nvPr>
            <p:ph type="sldNum" sz="quarter" idx="5"/>
          </p:nvPr>
        </p:nvSpPr>
        <p:spPr/>
        <p:txBody>
          <a:bodyPr/>
          <a:lstStyle/>
          <a:p>
            <a:fld id="{B11A8DAD-EBF2-4D6E-9CAD-8DDF3BD40A3B}" type="slidenum">
              <a:rPr lang="en-US"/>
              <a:t>16</a:t>
            </a:fld>
            <a:endParaRPr lang="en-US"/>
          </a:p>
        </p:txBody>
      </p:sp>
    </p:spTree>
    <p:extLst>
      <p:ext uri="{BB962C8B-B14F-4D97-AF65-F5344CB8AC3E}">
        <p14:creationId xmlns:p14="http://schemas.microsoft.com/office/powerpoint/2010/main" val="9375931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2A9FB-9C9C-57AE-F739-7FD76E2A71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876465-467B-5232-A32D-9BDC1F17C9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889142-9C91-7033-07CE-27F0CBF820C9}"/>
              </a:ext>
            </a:extLst>
          </p:cNvPr>
          <p:cNvSpPr>
            <a:spLocks noGrp="1"/>
          </p:cNvSpPr>
          <p:nvPr>
            <p:ph type="body" idx="1"/>
          </p:nvPr>
        </p:nvSpPr>
        <p:spPr/>
        <p:txBody>
          <a:bodyPr/>
          <a:lstStyle/>
          <a:p>
            <a:r>
              <a:rPr lang="en-US" b="1"/>
              <a:t>Exemplar Response:</a:t>
            </a:r>
            <a:r>
              <a:rPr lang="en-US" b="1" i="1" dirty="0"/>
              <a:t> </a:t>
            </a:r>
            <a:r>
              <a:rPr lang="en-US" i="1"/>
              <a:t>Student questions will vary. </a:t>
            </a:r>
          </a:p>
        </p:txBody>
      </p:sp>
      <p:sp>
        <p:nvSpPr>
          <p:cNvPr id="4" name="Slide Number Placeholder 3">
            <a:extLst>
              <a:ext uri="{FF2B5EF4-FFF2-40B4-BE49-F238E27FC236}">
                <a16:creationId xmlns:a16="http://schemas.microsoft.com/office/drawing/2014/main" id="{EC39097E-7508-030F-2023-1ED793394F7E}"/>
              </a:ext>
            </a:extLst>
          </p:cNvPr>
          <p:cNvSpPr>
            <a:spLocks noGrp="1"/>
          </p:cNvSpPr>
          <p:nvPr>
            <p:ph type="sldNum" sz="quarter" idx="5"/>
          </p:nvPr>
        </p:nvSpPr>
        <p:spPr/>
        <p:txBody>
          <a:bodyPr/>
          <a:lstStyle/>
          <a:p>
            <a:fld id="{B11A8DAD-EBF2-4D6E-9CAD-8DDF3BD40A3B}" type="slidenum">
              <a:rPr lang="en-US"/>
              <a:t>17</a:t>
            </a:fld>
            <a:endParaRPr lang="en-US"/>
          </a:p>
        </p:txBody>
      </p:sp>
    </p:spTree>
    <p:extLst>
      <p:ext uri="{BB962C8B-B14F-4D97-AF65-F5344CB8AC3E}">
        <p14:creationId xmlns:p14="http://schemas.microsoft.com/office/powerpoint/2010/main" val="1037533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FD19A-7DED-35FB-DFD7-8AEE1EF19C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A81BEC-958F-5CA7-698E-893D607281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57BF47-83C4-953F-60B7-BEADA837FB53}"/>
              </a:ext>
            </a:extLst>
          </p:cNvPr>
          <p:cNvSpPr>
            <a:spLocks noGrp="1"/>
          </p:cNvSpPr>
          <p:nvPr>
            <p:ph type="body" idx="1"/>
          </p:nvPr>
        </p:nvSpPr>
        <p:spPr/>
        <p:txBody>
          <a:bodyPr/>
          <a:lstStyle/>
          <a:p>
            <a:r>
              <a:rPr lang="en-US"/>
              <a:t>Tell students to read the Junior STEM Challenge theme and prompts quietly to themselves or select several students to read them out loud for the class. </a:t>
            </a:r>
          </a:p>
          <a:p>
            <a:endParaRPr lang="en-US" dirty="0"/>
          </a:p>
          <a:p>
            <a:r>
              <a:rPr lang="en-US"/>
              <a:t>Students can either pick their prompt or be assigned a prompt. If students are required to work on one prompt, let them know at this time. </a:t>
            </a:r>
          </a:p>
          <a:p>
            <a:endParaRPr lang="en-US" dirty="0">
              <a:ea typeface="Calibri"/>
              <a:cs typeface="Calibri"/>
            </a:endParaRPr>
          </a:p>
        </p:txBody>
      </p:sp>
      <p:sp>
        <p:nvSpPr>
          <p:cNvPr id="4" name="Slide Number Placeholder 3">
            <a:extLst>
              <a:ext uri="{FF2B5EF4-FFF2-40B4-BE49-F238E27FC236}">
                <a16:creationId xmlns:a16="http://schemas.microsoft.com/office/drawing/2014/main" id="{B6858ACB-9558-2559-0E36-901C94164158}"/>
              </a:ext>
            </a:extLst>
          </p:cNvPr>
          <p:cNvSpPr>
            <a:spLocks noGrp="1"/>
          </p:cNvSpPr>
          <p:nvPr>
            <p:ph type="sldNum" sz="quarter" idx="5"/>
          </p:nvPr>
        </p:nvSpPr>
        <p:spPr/>
        <p:txBody>
          <a:bodyPr/>
          <a:lstStyle/>
          <a:p>
            <a:fld id="{B11A8DAD-EBF2-4D6E-9CAD-8DDF3BD40A3B}" type="slidenum">
              <a:rPr lang="en-US"/>
              <a:t>18</a:t>
            </a:fld>
            <a:endParaRPr lang="en-US"/>
          </a:p>
        </p:txBody>
      </p:sp>
    </p:spTree>
    <p:extLst>
      <p:ext uri="{BB962C8B-B14F-4D97-AF65-F5344CB8AC3E}">
        <p14:creationId xmlns:p14="http://schemas.microsoft.com/office/powerpoint/2010/main" val="22057182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97945-A9B7-BF6E-0F09-56F094F07F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2650CB-A1D4-5AF9-C5BC-926F40ADDC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0ADA98-31B8-F9FD-0C04-AEF2F3E93222}"/>
              </a:ext>
            </a:extLst>
          </p:cNvPr>
          <p:cNvSpPr>
            <a:spLocks noGrp="1"/>
          </p:cNvSpPr>
          <p:nvPr>
            <p:ph type="body" idx="1"/>
          </p:nvPr>
        </p:nvSpPr>
        <p:spPr/>
        <p:txBody>
          <a:bodyPr/>
          <a:lstStyle/>
          <a:p>
            <a:r>
              <a:rPr lang="en-US" b="1"/>
              <a:t>Exemplar Response: </a:t>
            </a:r>
            <a:r>
              <a:rPr lang="en-US"/>
              <a:t>The problems are big so we can make a lot of different solutions, just like how we all made different buildings even though we had the same problem for the mini-challenge. </a:t>
            </a:r>
          </a:p>
          <a:p>
            <a:endParaRPr lang="en-US" b="1" dirty="0">
              <a:ea typeface="Calibri"/>
              <a:cs typeface="Calibri"/>
            </a:endParaRPr>
          </a:p>
        </p:txBody>
      </p:sp>
      <p:sp>
        <p:nvSpPr>
          <p:cNvPr id="4" name="Slide Number Placeholder 3">
            <a:extLst>
              <a:ext uri="{FF2B5EF4-FFF2-40B4-BE49-F238E27FC236}">
                <a16:creationId xmlns:a16="http://schemas.microsoft.com/office/drawing/2014/main" id="{D9B91BCF-DDE1-DABA-A46A-81F250D48BB4}"/>
              </a:ext>
            </a:extLst>
          </p:cNvPr>
          <p:cNvSpPr>
            <a:spLocks noGrp="1"/>
          </p:cNvSpPr>
          <p:nvPr>
            <p:ph type="sldNum" sz="quarter" idx="5"/>
          </p:nvPr>
        </p:nvSpPr>
        <p:spPr/>
        <p:txBody>
          <a:bodyPr/>
          <a:lstStyle/>
          <a:p>
            <a:fld id="{B11A8DAD-EBF2-4D6E-9CAD-8DDF3BD40A3B}" type="slidenum">
              <a:rPr lang="en-US"/>
              <a:t>19</a:t>
            </a:fld>
            <a:endParaRPr lang="en-US"/>
          </a:p>
        </p:txBody>
      </p:sp>
    </p:spTree>
    <p:extLst>
      <p:ext uri="{BB962C8B-B14F-4D97-AF65-F5344CB8AC3E}">
        <p14:creationId xmlns:p14="http://schemas.microsoft.com/office/powerpoint/2010/main" val="41913839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Tell students to find a group of 2-4 and pick a prompt. While working with friends can be fun, students need to make sure that they can work well together. As a group, they should pick their favorite prompt or the prompt they find the most interesting for the Junior STEM Challenge project.  Monitor group formation to make sure students form productive groups.  To optionally facilitate group formation, assign one prompt to each corner of the room. Direct students to stand in the corner of the room assigned the prompt of their choice. Students should then form groups with other students that are standing in the same corner as them. </a:t>
            </a:r>
          </a:p>
          <a:p>
            <a:endParaRPr lang="en-US" dirty="0">
              <a:ea typeface="Calibri"/>
              <a:cs typeface="Calibri"/>
            </a:endParaRPr>
          </a:p>
          <a:p>
            <a:r>
              <a:rPr lang="en-US"/>
              <a:t>If time allows, tell students to begin researching their prompt. </a:t>
            </a:r>
          </a:p>
        </p:txBody>
      </p:sp>
      <p:sp>
        <p:nvSpPr>
          <p:cNvPr id="4" name="Slide Number Placeholder 3"/>
          <p:cNvSpPr>
            <a:spLocks noGrp="1"/>
          </p:cNvSpPr>
          <p:nvPr>
            <p:ph type="sldNum" sz="quarter" idx="5"/>
          </p:nvPr>
        </p:nvSpPr>
        <p:spPr/>
        <p:txBody>
          <a:bodyPr/>
          <a:lstStyle/>
          <a:p>
            <a:fld id="{2B6BD6F0-0FAD-4EFB-BCBB-316696E304D2}" type="slidenum">
              <a:rPr lang="en-US"/>
              <a:t>21</a:t>
            </a:fld>
            <a:endParaRPr lang="en-US"/>
          </a:p>
        </p:txBody>
      </p:sp>
    </p:spTree>
    <p:extLst>
      <p:ext uri="{BB962C8B-B14F-4D97-AF65-F5344CB8AC3E}">
        <p14:creationId xmlns:p14="http://schemas.microsoft.com/office/powerpoint/2010/main" val="28945997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7/24/2026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7/24/2026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7/24/2026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7/24/2026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7/24/2026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73408" y="992094"/>
            <a:ext cx="3616913" cy="2795160"/>
          </a:xfrm>
        </p:spPr>
        <p:txBody>
          <a:bodyPr>
            <a:normAutofit/>
          </a:bodyPr>
          <a:lstStyle/>
          <a:p>
            <a:r>
              <a:rPr lang="en-US" sz="4400"/>
              <a:t>Let's Get Started</a:t>
            </a:r>
            <a:endParaRPr lang="en-US"/>
          </a:p>
        </p:txBody>
      </p:sp>
      <p:sp>
        <p:nvSpPr>
          <p:cNvPr id="3" name="Subtitle 2"/>
          <p:cNvSpPr>
            <a:spLocks noGrp="1"/>
          </p:cNvSpPr>
          <p:nvPr>
            <p:ph type="subTitle" idx="1"/>
          </p:nvPr>
        </p:nvSpPr>
        <p:spPr>
          <a:xfrm>
            <a:off x="996287" y="4121253"/>
            <a:ext cx="3125337" cy="1136843"/>
          </a:xfrm>
        </p:spPr>
        <p:txBody>
          <a:bodyPr vert="horz" lIns="91440" tIns="45720" rIns="91440" bIns="45720" rtlCol="0" anchor="t">
            <a:normAutofit/>
          </a:bodyPr>
          <a:lstStyle/>
          <a:p>
            <a:r>
              <a:rPr lang="en-US" sz="1800"/>
              <a:t>Activity 1</a:t>
            </a:r>
          </a:p>
        </p:txBody>
      </p:sp>
      <p:pic>
        <p:nvPicPr>
          <p:cNvPr id="5" name="Picture 4">
            <a:extLst>
              <a:ext uri="{FF2B5EF4-FFF2-40B4-BE49-F238E27FC236}">
                <a16:creationId xmlns:a16="http://schemas.microsoft.com/office/drawing/2014/main" id="{D547BD9F-844D-B178-DE02-C8D26B405A04}"/>
              </a:ext>
            </a:extLst>
          </p:cNvPr>
          <p:cNvPicPr>
            <a:picLocks noChangeAspect="1"/>
          </p:cNvPicPr>
          <p:nvPr/>
        </p:nvPicPr>
        <p:blipFill>
          <a:blip r:embed="rId3"/>
          <a:stretch>
            <a:fillRect/>
          </a:stretch>
        </p:blipFill>
        <p:spPr>
          <a:xfrm>
            <a:off x="5585412" y="1712684"/>
            <a:ext cx="6137463" cy="3512459"/>
          </a:xfrm>
          <a:prstGeom prst="rect">
            <a:avLst/>
          </a:prstGeom>
        </p:spPr>
      </p:pic>
    </p:spTree>
    <p:extLst>
      <p:ext uri="{BB962C8B-B14F-4D97-AF65-F5344CB8AC3E}">
        <p14:creationId xmlns:p14="http://schemas.microsoft.com/office/powerpoint/2010/main" val="2071970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5F076E-4E75-5B57-BE6F-5E24525ED79D}"/>
              </a:ext>
            </a:extLst>
          </p:cNvPr>
          <p:cNvPicPr>
            <a:picLocks noChangeAspect="1"/>
          </p:cNvPicPr>
          <p:nvPr/>
        </p:nvPicPr>
        <p:blipFill>
          <a:blip r:embed="rId3"/>
          <a:stretch>
            <a:fillRect/>
          </a:stretch>
        </p:blipFill>
        <p:spPr>
          <a:xfrm>
            <a:off x="9669167" y="449135"/>
            <a:ext cx="2254084" cy="1270606"/>
          </a:xfrm>
          <a:prstGeom prst="rect">
            <a:avLst/>
          </a:prstGeom>
        </p:spPr>
      </p:pic>
      <p:sp>
        <p:nvSpPr>
          <p:cNvPr id="2" name="Title 1">
            <a:extLst>
              <a:ext uri="{FF2B5EF4-FFF2-40B4-BE49-F238E27FC236}">
                <a16:creationId xmlns:a16="http://schemas.microsoft.com/office/drawing/2014/main" id="{F247BB56-BB0F-915B-DAE6-D6AAE49AB3E2}"/>
              </a:ext>
            </a:extLst>
          </p:cNvPr>
          <p:cNvSpPr>
            <a:spLocks noGrp="1"/>
          </p:cNvSpPr>
          <p:nvPr>
            <p:ph type="ctrTitle"/>
          </p:nvPr>
        </p:nvSpPr>
        <p:spPr>
          <a:xfrm>
            <a:off x="1524000" y="2236055"/>
            <a:ext cx="9144000" cy="2387600"/>
          </a:xfrm>
        </p:spPr>
        <p:txBody>
          <a:bodyPr vert="horz" lIns="91440" tIns="45720" rIns="91440" bIns="45720" rtlCol="0" anchor="ctr">
            <a:normAutofit/>
          </a:bodyPr>
          <a:lstStyle/>
          <a:p>
            <a:r>
              <a:rPr lang="en-US" b="1">
                <a:solidFill>
                  <a:srgbClr val="D77157"/>
                </a:solidFill>
                <a:ea typeface="+mj-lt"/>
                <a:cs typeface="+mj-lt"/>
              </a:rPr>
              <a:t>Let's Get Started!</a:t>
            </a:r>
            <a:endParaRPr lang="en-US"/>
          </a:p>
        </p:txBody>
      </p:sp>
    </p:spTree>
    <p:extLst>
      <p:ext uri="{BB962C8B-B14F-4D97-AF65-F5344CB8AC3E}">
        <p14:creationId xmlns:p14="http://schemas.microsoft.com/office/powerpoint/2010/main" val="3580562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07E409-C3B4-FCEC-6AD1-6F7B398786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C89821-805E-3A3E-0573-DC4877EFFFC1}"/>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a:solidFill>
                  <a:srgbClr val="219DBA"/>
                </a:solidFill>
                <a:ea typeface="+mj-lt"/>
                <a:cs typeface="+mj-lt"/>
              </a:rPr>
              <a:t>Share:</a:t>
            </a:r>
            <a:r>
              <a:rPr lang="en-US" dirty="0">
                <a:ea typeface="+mj-lt"/>
                <a:cs typeface="+mj-lt"/>
              </a:rPr>
              <a:t> </a:t>
            </a:r>
            <a:r>
              <a:rPr lang="en-US">
                <a:ea typeface="+mj-lt"/>
                <a:cs typeface="+mj-lt"/>
              </a:rPr>
              <a:t>What are some examples of challenges? Give me at least one</a:t>
            </a:r>
            <a:endParaRPr lang="en-US" dirty="0">
              <a:ea typeface="+mj-lt"/>
              <a:cs typeface="+mj-lt"/>
            </a:endParaRPr>
          </a:p>
          <a:p>
            <a:r>
              <a:rPr lang="en-US">
                <a:ea typeface="+mj-lt"/>
                <a:cs typeface="+mj-lt"/>
              </a:rPr>
              <a:t>example of something that is a “challenge.”</a:t>
            </a:r>
            <a:endParaRPr lang="en-US"/>
          </a:p>
        </p:txBody>
      </p:sp>
      <p:pic>
        <p:nvPicPr>
          <p:cNvPr id="4" name="Picture 3">
            <a:extLst>
              <a:ext uri="{FF2B5EF4-FFF2-40B4-BE49-F238E27FC236}">
                <a16:creationId xmlns:a16="http://schemas.microsoft.com/office/drawing/2014/main" id="{B713A9CF-A054-8CF8-A338-803DB3AE4AFF}"/>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39399337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FE865-BD44-D645-7331-69CDEA1284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9CDAA5-5B8C-023B-4338-C7ED1046A987}"/>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Share:</a:t>
            </a:r>
            <a:r>
              <a:rPr lang="en-US" dirty="0">
                <a:ea typeface="+mj-lt"/>
                <a:cs typeface="+mj-lt"/>
              </a:rPr>
              <a:t> </a:t>
            </a:r>
            <a:r>
              <a:rPr lang="en-US">
                <a:ea typeface="+mj-lt"/>
                <a:cs typeface="+mj-lt"/>
              </a:rPr>
              <a:t>What might it mean to complete an engineering challenge? </a:t>
            </a:r>
            <a:endParaRPr lang="en-US" dirty="0"/>
          </a:p>
        </p:txBody>
      </p:sp>
      <p:pic>
        <p:nvPicPr>
          <p:cNvPr id="4" name="Picture 3">
            <a:extLst>
              <a:ext uri="{FF2B5EF4-FFF2-40B4-BE49-F238E27FC236}">
                <a16:creationId xmlns:a16="http://schemas.microsoft.com/office/drawing/2014/main" id="{3C624CE4-773A-A5F3-9EAD-BFE05496F246}"/>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33378435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41A19-10D5-7BE8-5F03-FFA9A76B73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DA2D05-1264-C763-699F-B0525227CFA1}"/>
              </a:ext>
            </a:extLst>
          </p:cNvPr>
          <p:cNvSpPr>
            <a:spLocks noGrp="1"/>
          </p:cNvSpPr>
          <p:nvPr>
            <p:ph type="title"/>
          </p:nvPr>
        </p:nvSpPr>
        <p:spPr>
          <a:xfrm>
            <a:off x="838200" y="816681"/>
            <a:ext cx="10515600" cy="1325563"/>
          </a:xfrm>
        </p:spPr>
        <p:txBody>
          <a:bodyPr vert="horz" lIns="91440" tIns="45720" rIns="91440" bIns="45720" rtlCol="0" anchor="t">
            <a:normAutofit/>
          </a:bodyPr>
          <a:lstStyle/>
          <a:p>
            <a:r>
              <a:rPr lang="en-US" b="1" dirty="0">
                <a:solidFill>
                  <a:srgbClr val="219DBA"/>
                </a:solidFill>
                <a:ea typeface="+mj-lt"/>
                <a:cs typeface="+mj-lt"/>
              </a:rPr>
              <a:t>Listen: </a:t>
            </a:r>
            <a:r>
              <a:rPr lang="en-US" dirty="0">
                <a:ea typeface="+mj-lt"/>
                <a:cs typeface="+mj-lt"/>
              </a:rPr>
              <a:t>For the Junior STEM Challenge, </a:t>
            </a:r>
            <a:br>
              <a:rPr lang="en-US" dirty="0">
                <a:ea typeface="+mj-lt"/>
                <a:cs typeface="+mj-lt"/>
              </a:rPr>
            </a:br>
            <a:r>
              <a:rPr lang="en-US">
                <a:ea typeface="+mj-lt"/>
                <a:cs typeface="+mj-lt"/>
              </a:rPr>
              <a:t>you</a:t>
            </a:r>
            <a:r>
              <a:rPr lang="en-US" dirty="0">
                <a:ea typeface="+mj-lt"/>
                <a:cs typeface="+mj-lt"/>
              </a:rPr>
              <a:t> will make...</a:t>
            </a:r>
            <a:endParaRPr lang="en-US">
              <a:ea typeface="+mj-lt"/>
              <a:cs typeface="+mj-lt"/>
            </a:endParaRPr>
          </a:p>
        </p:txBody>
      </p:sp>
      <p:sp>
        <p:nvSpPr>
          <p:cNvPr id="3" name="Content Placeholder 2">
            <a:extLst>
              <a:ext uri="{FF2B5EF4-FFF2-40B4-BE49-F238E27FC236}">
                <a16:creationId xmlns:a16="http://schemas.microsoft.com/office/drawing/2014/main" id="{C1E56CF2-653B-6128-1878-B4DF5B5FF74F}"/>
              </a:ext>
            </a:extLst>
          </p:cNvPr>
          <p:cNvSpPr>
            <a:spLocks noGrp="1"/>
          </p:cNvSpPr>
          <p:nvPr>
            <p:ph idx="1"/>
          </p:nvPr>
        </p:nvSpPr>
        <p:spPr>
          <a:xfrm>
            <a:off x="838200" y="2277181"/>
            <a:ext cx="10515600" cy="4351338"/>
          </a:xfrm>
        </p:spPr>
        <p:txBody>
          <a:bodyPr vert="horz" lIns="91440" tIns="45720" rIns="91440" bIns="45720" rtlCol="0" anchor="t">
            <a:normAutofit/>
          </a:bodyPr>
          <a:lstStyle/>
          <a:p>
            <a:r>
              <a:rPr lang="en-US">
                <a:ea typeface="+mn-lt"/>
                <a:cs typeface="+mn-lt"/>
              </a:rPr>
              <a:t>A solution to a Junior STEM Challenge problem </a:t>
            </a:r>
            <a:endParaRPr lang="en-US"/>
          </a:p>
          <a:p>
            <a:r>
              <a:rPr lang="en-US">
                <a:ea typeface="+mn-lt"/>
                <a:cs typeface="+mn-lt"/>
              </a:rPr>
              <a:t>A display, like a poster </a:t>
            </a:r>
            <a:endParaRPr lang="en-US"/>
          </a:p>
          <a:p>
            <a:r>
              <a:rPr lang="en-US">
                <a:ea typeface="+mn-lt"/>
                <a:cs typeface="+mn-lt"/>
              </a:rPr>
              <a:t>A digital or physical model of your solution </a:t>
            </a:r>
            <a:endParaRPr lang="en-US"/>
          </a:p>
          <a:p>
            <a:r>
              <a:rPr lang="en-US">
                <a:ea typeface="+mn-lt"/>
                <a:cs typeface="+mn-lt"/>
              </a:rPr>
              <a:t>An Engineering Notebook with pictures that shows you making your model, each with a short description</a:t>
            </a:r>
            <a:endParaRPr lang="en-US"/>
          </a:p>
          <a:p>
            <a:endParaRPr lang="en-US" dirty="0">
              <a:ea typeface="+mn-lt"/>
              <a:cs typeface="+mn-lt"/>
            </a:endParaRPr>
          </a:p>
        </p:txBody>
      </p:sp>
      <p:pic>
        <p:nvPicPr>
          <p:cNvPr id="5" name="Picture 4">
            <a:extLst>
              <a:ext uri="{FF2B5EF4-FFF2-40B4-BE49-F238E27FC236}">
                <a16:creationId xmlns:a16="http://schemas.microsoft.com/office/drawing/2014/main" id="{E55765CF-7B92-4961-5E3D-B87BDA70984F}"/>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3986796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33A27-997C-BEAA-9332-44608CA323C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860A4DD-C28A-BBB8-2EE3-30B1B94B5AB5}"/>
              </a:ext>
            </a:extLst>
          </p:cNvPr>
          <p:cNvPicPr>
            <a:picLocks noChangeAspect="1"/>
          </p:cNvPicPr>
          <p:nvPr/>
        </p:nvPicPr>
        <p:blipFill>
          <a:blip r:embed="rId3"/>
          <a:stretch>
            <a:fillRect/>
          </a:stretch>
        </p:blipFill>
        <p:spPr>
          <a:xfrm>
            <a:off x="9669167" y="449135"/>
            <a:ext cx="2254084" cy="1270606"/>
          </a:xfrm>
          <a:prstGeom prst="rect">
            <a:avLst/>
          </a:prstGeom>
        </p:spPr>
      </p:pic>
      <p:sp>
        <p:nvSpPr>
          <p:cNvPr id="2" name="Title 1">
            <a:extLst>
              <a:ext uri="{FF2B5EF4-FFF2-40B4-BE49-F238E27FC236}">
                <a16:creationId xmlns:a16="http://schemas.microsoft.com/office/drawing/2014/main" id="{99C8018C-F675-13E7-6223-F8CD8CADA289}"/>
              </a:ext>
            </a:extLst>
          </p:cNvPr>
          <p:cNvSpPr>
            <a:spLocks noGrp="1"/>
          </p:cNvSpPr>
          <p:nvPr>
            <p:ph type="ctrTitle"/>
          </p:nvPr>
        </p:nvSpPr>
        <p:spPr>
          <a:xfrm>
            <a:off x="1524000" y="2236055"/>
            <a:ext cx="9144000" cy="2387600"/>
          </a:xfrm>
        </p:spPr>
        <p:txBody>
          <a:bodyPr vert="horz" lIns="91440" tIns="45720" rIns="91440" bIns="45720" rtlCol="0" anchor="ctr">
            <a:normAutofit fontScale="90000"/>
          </a:bodyPr>
          <a:lstStyle/>
          <a:p>
            <a:r>
              <a:rPr lang="en-US" b="1" dirty="0">
                <a:solidFill>
                  <a:srgbClr val="D77157"/>
                </a:solidFill>
                <a:ea typeface="+mj-lt"/>
                <a:cs typeface="+mj-lt"/>
              </a:rPr>
              <a:t>What are some of the different weather or natural disaster problems you might see in </a:t>
            </a:r>
            <a:r>
              <a:rPr lang="en-US" b="1">
                <a:solidFill>
                  <a:srgbClr val="D77157"/>
                </a:solidFill>
                <a:ea typeface="+mj-lt"/>
                <a:cs typeface="+mj-lt"/>
              </a:rPr>
              <a:t>Miami?</a:t>
            </a:r>
            <a:endParaRPr lang="en-US" b="1"/>
          </a:p>
        </p:txBody>
      </p:sp>
    </p:spTree>
    <p:extLst>
      <p:ext uri="{BB962C8B-B14F-4D97-AF65-F5344CB8AC3E}">
        <p14:creationId xmlns:p14="http://schemas.microsoft.com/office/powerpoint/2010/main" val="32433074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F5E1D-0D6A-8DCE-1655-3F528A3C51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B432D9-91ED-C7B3-D794-628EF2016BEE}"/>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a:solidFill>
                  <a:srgbClr val="219DBA"/>
                </a:solidFill>
                <a:ea typeface="+mj-lt"/>
                <a:cs typeface="+mj-lt"/>
              </a:rPr>
              <a:t>Share:</a:t>
            </a:r>
            <a:r>
              <a:rPr lang="en-US" dirty="0">
                <a:ea typeface="+mj-lt"/>
                <a:cs typeface="+mj-lt"/>
              </a:rPr>
              <a:t> The problem was only about </a:t>
            </a:r>
            <a:r>
              <a:rPr lang="en-US">
                <a:ea typeface="+mj-lt"/>
                <a:cs typeface="+mj-lt"/>
              </a:rPr>
              <a:t>weather and natural disasters. Why were we able to give so many different answers? </a:t>
            </a:r>
            <a:endParaRPr lang="en-US"/>
          </a:p>
        </p:txBody>
      </p:sp>
      <p:pic>
        <p:nvPicPr>
          <p:cNvPr id="4" name="Picture 3">
            <a:extLst>
              <a:ext uri="{FF2B5EF4-FFF2-40B4-BE49-F238E27FC236}">
                <a16:creationId xmlns:a16="http://schemas.microsoft.com/office/drawing/2014/main" id="{3EAB9CFB-56C1-39BF-7000-8948F560C99E}"/>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2193548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E4BD72B-449A-1575-6A16-8AC11161A4C7}"/>
              </a:ext>
            </a:extLst>
          </p:cNvPr>
          <p:cNvPicPr>
            <a:picLocks noChangeAspect="1"/>
          </p:cNvPicPr>
          <p:nvPr/>
        </p:nvPicPr>
        <p:blipFill>
          <a:blip r:embed="rId3"/>
          <a:stretch>
            <a:fillRect/>
          </a:stretch>
        </p:blipFill>
        <p:spPr>
          <a:xfrm>
            <a:off x="9669167" y="449135"/>
            <a:ext cx="2254084" cy="1270606"/>
          </a:xfrm>
          <a:prstGeom prst="rect">
            <a:avLst/>
          </a:prstGeom>
        </p:spPr>
      </p:pic>
      <p:sp>
        <p:nvSpPr>
          <p:cNvPr id="5" name="Title 1">
            <a:extLst>
              <a:ext uri="{FF2B5EF4-FFF2-40B4-BE49-F238E27FC236}">
                <a16:creationId xmlns:a16="http://schemas.microsoft.com/office/drawing/2014/main" id="{4F5BA8CA-9532-FA41-4C2F-EB0B06A09BF9}"/>
              </a:ext>
            </a:extLst>
          </p:cNvPr>
          <p:cNvSpPr txBox="1">
            <a:spLocks/>
          </p:cNvSpPr>
          <p:nvPr/>
        </p:nvSpPr>
        <p:spPr>
          <a:xfrm>
            <a:off x="1524000" y="2236055"/>
            <a:ext cx="9144000" cy="238760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a:solidFill>
                  <a:srgbClr val="D77157"/>
                </a:solidFill>
                <a:ea typeface="+mj-lt"/>
                <a:cs typeface="+mj-lt"/>
              </a:rPr>
              <a:t>Your problem will be...</a:t>
            </a:r>
            <a:endParaRPr lang="en-US"/>
          </a:p>
        </p:txBody>
      </p:sp>
    </p:spTree>
    <p:extLst>
      <p:ext uri="{BB962C8B-B14F-4D97-AF65-F5344CB8AC3E}">
        <p14:creationId xmlns:p14="http://schemas.microsoft.com/office/powerpoint/2010/main" val="11597139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B9A98-87ED-9F3F-34BF-4150F861CB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311E76-7345-9AAE-F960-786ADCACEB65}"/>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dirty="0">
                <a:solidFill>
                  <a:srgbClr val="219DBA"/>
                </a:solidFill>
                <a:ea typeface="+mj-lt"/>
                <a:cs typeface="+mj-lt"/>
              </a:rPr>
              <a:t>Write:</a:t>
            </a:r>
            <a:r>
              <a:rPr lang="en-US" dirty="0">
                <a:ea typeface="+mj-lt"/>
                <a:cs typeface="+mj-lt"/>
              </a:rPr>
              <a:t> Write down at least five more things you would like to </a:t>
            </a:r>
            <a:r>
              <a:rPr lang="en-US">
                <a:ea typeface="+mj-lt"/>
                <a:cs typeface="+mj-lt"/>
              </a:rPr>
              <a:t>know about your problem</a:t>
            </a:r>
            <a:endParaRPr lang="en-US" err="1"/>
          </a:p>
        </p:txBody>
      </p:sp>
      <p:pic>
        <p:nvPicPr>
          <p:cNvPr id="4" name="Picture 3">
            <a:extLst>
              <a:ext uri="{FF2B5EF4-FFF2-40B4-BE49-F238E27FC236}">
                <a16:creationId xmlns:a16="http://schemas.microsoft.com/office/drawing/2014/main" id="{2D0CA5A5-05D7-7668-7711-BD770B7CC5B9}"/>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42526982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D3EC18-77BE-0721-A455-1AD66D04064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1FF362B-FD27-5074-4AF8-A87C372FFECF}"/>
              </a:ext>
            </a:extLst>
          </p:cNvPr>
          <p:cNvPicPr>
            <a:picLocks noChangeAspect="1"/>
          </p:cNvPicPr>
          <p:nvPr/>
        </p:nvPicPr>
        <p:blipFill>
          <a:blip r:embed="rId3"/>
          <a:stretch>
            <a:fillRect/>
          </a:stretch>
        </p:blipFill>
        <p:spPr>
          <a:xfrm>
            <a:off x="9669167" y="449135"/>
            <a:ext cx="2254084" cy="1270606"/>
          </a:xfrm>
          <a:prstGeom prst="rect">
            <a:avLst/>
          </a:prstGeom>
        </p:spPr>
      </p:pic>
      <p:sp>
        <p:nvSpPr>
          <p:cNvPr id="2" name="Title 1">
            <a:extLst>
              <a:ext uri="{FF2B5EF4-FFF2-40B4-BE49-F238E27FC236}">
                <a16:creationId xmlns:a16="http://schemas.microsoft.com/office/drawing/2014/main" id="{7AF88C2B-9FCE-A276-EED0-744D8A55073D}"/>
              </a:ext>
            </a:extLst>
          </p:cNvPr>
          <p:cNvSpPr>
            <a:spLocks noGrp="1"/>
          </p:cNvSpPr>
          <p:nvPr>
            <p:ph type="ctrTitle"/>
          </p:nvPr>
        </p:nvSpPr>
        <p:spPr>
          <a:xfrm>
            <a:off x="1524000" y="2236055"/>
            <a:ext cx="9144000" cy="2387600"/>
          </a:xfrm>
        </p:spPr>
        <p:txBody>
          <a:bodyPr vert="horz" lIns="91440" tIns="45720" rIns="91440" bIns="45720" rtlCol="0" anchor="ctr">
            <a:normAutofit fontScale="90000"/>
          </a:bodyPr>
          <a:lstStyle/>
          <a:p>
            <a:r>
              <a:rPr lang="en-US" b="1" dirty="0">
                <a:solidFill>
                  <a:srgbClr val="D77157"/>
                </a:solidFill>
                <a:ea typeface="+mj-lt"/>
                <a:cs typeface="+mj-lt"/>
              </a:rPr>
              <a:t>Your job is to </a:t>
            </a:r>
            <a:r>
              <a:rPr lang="en-US" b="1">
                <a:solidFill>
                  <a:srgbClr val="D77157"/>
                </a:solidFill>
                <a:ea typeface="+mj-lt"/>
                <a:cs typeface="+mj-lt"/>
              </a:rPr>
              <a:t>design building</a:t>
            </a:r>
            <a:r>
              <a:rPr lang="en-US" b="1" dirty="0">
                <a:solidFill>
                  <a:srgbClr val="D77157"/>
                </a:solidFill>
                <a:ea typeface="+mj-lt"/>
                <a:cs typeface="+mj-lt"/>
              </a:rPr>
              <a:t> that </a:t>
            </a:r>
            <a:r>
              <a:rPr lang="en-US" b="1">
                <a:solidFill>
                  <a:srgbClr val="D77157"/>
                </a:solidFill>
                <a:ea typeface="+mj-lt"/>
                <a:cs typeface="+mj-lt"/>
              </a:rPr>
              <a:t>can deal with your problem</a:t>
            </a:r>
            <a:endParaRPr lang="en-US" b="1"/>
          </a:p>
        </p:txBody>
      </p:sp>
    </p:spTree>
    <p:extLst>
      <p:ext uri="{BB962C8B-B14F-4D97-AF65-F5344CB8AC3E}">
        <p14:creationId xmlns:p14="http://schemas.microsoft.com/office/powerpoint/2010/main" val="17754378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11FE2-5876-70F4-FCF1-3707C11815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9F5C26-D1FE-C90D-A511-0B54E964B6BB}"/>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Share:</a:t>
            </a:r>
            <a:r>
              <a:rPr lang="en-US" dirty="0">
                <a:ea typeface="+mj-lt"/>
                <a:cs typeface="+mj-lt"/>
              </a:rPr>
              <a:t> </a:t>
            </a:r>
            <a:r>
              <a:rPr lang="en-US">
                <a:ea typeface="+mj-lt"/>
                <a:cs typeface="+mj-lt"/>
              </a:rPr>
              <a:t>Why do we need to know who our stakeholders are when</a:t>
            </a:r>
            <a:endParaRPr lang="en-US" dirty="0">
              <a:ea typeface="+mj-lt"/>
              <a:cs typeface="+mj-lt"/>
            </a:endParaRPr>
          </a:p>
          <a:p>
            <a:r>
              <a:rPr lang="en-US">
                <a:ea typeface="+mj-lt"/>
                <a:cs typeface="+mj-lt"/>
              </a:rPr>
              <a:t>designing our buildings? </a:t>
            </a:r>
            <a:endParaRPr lang="en-US"/>
          </a:p>
        </p:txBody>
      </p:sp>
      <p:pic>
        <p:nvPicPr>
          <p:cNvPr id="4" name="Picture 3">
            <a:extLst>
              <a:ext uri="{FF2B5EF4-FFF2-40B4-BE49-F238E27FC236}">
                <a16:creationId xmlns:a16="http://schemas.microsoft.com/office/drawing/2014/main" id="{C02BCE2B-C4FA-3316-4FB8-AFB9616BF6E3}"/>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37289340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6CCD5-A313-F27F-D221-E21693B4BD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04F22B-B8F2-E845-9745-CD2A5F31C3E3}"/>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dirty="0">
                <a:solidFill>
                  <a:srgbClr val="219DBA"/>
                </a:solidFill>
                <a:ea typeface="+mj-lt"/>
                <a:cs typeface="+mj-lt"/>
              </a:rPr>
              <a:t>Share:</a:t>
            </a:r>
            <a:r>
              <a:rPr lang="en-US" dirty="0">
                <a:ea typeface="+mj-lt"/>
                <a:cs typeface="+mj-lt"/>
              </a:rPr>
              <a:t> </a:t>
            </a:r>
            <a:r>
              <a:rPr lang="en-US">
                <a:ea typeface="+mj-lt"/>
                <a:cs typeface="+mj-lt"/>
              </a:rPr>
              <a:t>Who are our stakeholders </a:t>
            </a:r>
            <a:r>
              <a:rPr lang="en-US" dirty="0">
                <a:ea typeface="+mj-lt"/>
                <a:cs typeface="+mj-lt"/>
              </a:rPr>
              <a:t>for these buildings? </a:t>
            </a:r>
            <a:endParaRPr lang="en-US" dirty="0"/>
          </a:p>
        </p:txBody>
      </p:sp>
      <p:pic>
        <p:nvPicPr>
          <p:cNvPr id="4" name="Picture 3">
            <a:extLst>
              <a:ext uri="{FF2B5EF4-FFF2-40B4-BE49-F238E27FC236}">
                <a16:creationId xmlns:a16="http://schemas.microsoft.com/office/drawing/2014/main" id="{BCE30D4A-FE92-DD6A-3FEF-2AA01536BA80}"/>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2748888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A5F41-E837-2131-8B18-0E8DEDAC50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F12291-83FC-5560-0180-3B6244D10501}"/>
              </a:ext>
            </a:extLst>
          </p:cNvPr>
          <p:cNvSpPr>
            <a:spLocks noGrp="1"/>
          </p:cNvSpPr>
          <p:nvPr>
            <p:ph type="title"/>
          </p:nvPr>
        </p:nvSpPr>
        <p:spPr>
          <a:xfrm>
            <a:off x="831850" y="2002815"/>
            <a:ext cx="10501086" cy="2830966"/>
          </a:xfrm>
        </p:spPr>
        <p:txBody>
          <a:bodyPr vert="horz" lIns="91440" tIns="45720" rIns="91440" bIns="45720" rtlCol="0" anchor="ctr">
            <a:normAutofit/>
          </a:bodyPr>
          <a:lstStyle/>
          <a:p>
            <a:r>
              <a:rPr lang="en-US" b="1">
                <a:solidFill>
                  <a:srgbClr val="219DBA"/>
                </a:solidFill>
                <a:ea typeface="+mj-lt"/>
                <a:cs typeface="+mj-lt"/>
              </a:rPr>
              <a:t>Brainstorm:</a:t>
            </a:r>
            <a:r>
              <a:rPr lang="en-US">
                <a:ea typeface="+mj-lt"/>
                <a:cs typeface="+mj-lt"/>
              </a:rPr>
              <a:t> Brainstorm a building that can deal with your problem. </a:t>
            </a:r>
          </a:p>
        </p:txBody>
      </p:sp>
      <p:pic>
        <p:nvPicPr>
          <p:cNvPr id="4" name="Picture 3">
            <a:extLst>
              <a:ext uri="{FF2B5EF4-FFF2-40B4-BE49-F238E27FC236}">
                <a16:creationId xmlns:a16="http://schemas.microsoft.com/office/drawing/2014/main" id="{67397F76-03FD-BD6A-71E2-4EDE765B8E29}"/>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2794669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A6554-97F0-7D33-9EED-C601879534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FC0109-73D7-5001-A51A-FCDDA7B768E5}"/>
              </a:ext>
            </a:extLst>
          </p:cNvPr>
          <p:cNvSpPr>
            <a:spLocks noGrp="1"/>
          </p:cNvSpPr>
          <p:nvPr>
            <p:ph type="title"/>
          </p:nvPr>
        </p:nvSpPr>
        <p:spPr>
          <a:xfrm>
            <a:off x="831850" y="2002815"/>
            <a:ext cx="10501086" cy="2830966"/>
          </a:xfrm>
        </p:spPr>
        <p:txBody>
          <a:bodyPr vert="horz" lIns="91440" tIns="45720" rIns="91440" bIns="45720" rtlCol="0" anchor="ctr">
            <a:normAutofit fontScale="90000"/>
          </a:bodyPr>
          <a:lstStyle/>
          <a:p>
            <a:r>
              <a:rPr lang="en-US" b="1">
                <a:solidFill>
                  <a:srgbClr val="219DBA"/>
                </a:solidFill>
                <a:ea typeface="+mj-lt"/>
                <a:cs typeface="+mj-lt"/>
              </a:rPr>
              <a:t>Model:</a:t>
            </a:r>
            <a:r>
              <a:rPr lang="en-US">
                <a:ea typeface="+mj-lt"/>
                <a:cs typeface="+mj-lt"/>
              </a:rPr>
              <a:t> Create a model of your building! While creating your model, make sure you are recording what you are doing in your Engineering Notebook.</a:t>
            </a:r>
          </a:p>
        </p:txBody>
      </p:sp>
      <p:pic>
        <p:nvPicPr>
          <p:cNvPr id="4" name="Picture 3">
            <a:extLst>
              <a:ext uri="{FF2B5EF4-FFF2-40B4-BE49-F238E27FC236}">
                <a16:creationId xmlns:a16="http://schemas.microsoft.com/office/drawing/2014/main" id="{ECF02F0A-51C9-6D77-F71E-FDF6817EB67C}"/>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4049784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4DC86-D89C-CC57-4F8F-8A02C6AEC6D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E4A96D0-9C4B-2C26-4A39-AFAE1D8546F6}"/>
              </a:ext>
            </a:extLst>
          </p:cNvPr>
          <p:cNvPicPr>
            <a:picLocks noChangeAspect="1"/>
          </p:cNvPicPr>
          <p:nvPr/>
        </p:nvPicPr>
        <p:blipFill>
          <a:blip r:embed="rId3"/>
          <a:stretch>
            <a:fillRect/>
          </a:stretch>
        </p:blipFill>
        <p:spPr>
          <a:xfrm>
            <a:off x="9669167" y="449135"/>
            <a:ext cx="2254084" cy="1270606"/>
          </a:xfrm>
          <a:prstGeom prst="rect">
            <a:avLst/>
          </a:prstGeom>
        </p:spPr>
      </p:pic>
      <p:sp>
        <p:nvSpPr>
          <p:cNvPr id="2" name="Title 1">
            <a:extLst>
              <a:ext uri="{FF2B5EF4-FFF2-40B4-BE49-F238E27FC236}">
                <a16:creationId xmlns:a16="http://schemas.microsoft.com/office/drawing/2014/main" id="{2BAFB799-8599-749F-7CB3-64BB68ACE3E8}"/>
              </a:ext>
            </a:extLst>
          </p:cNvPr>
          <p:cNvSpPr>
            <a:spLocks noGrp="1"/>
          </p:cNvSpPr>
          <p:nvPr>
            <p:ph type="ctrTitle"/>
          </p:nvPr>
        </p:nvSpPr>
        <p:spPr>
          <a:xfrm>
            <a:off x="1524000" y="2236055"/>
            <a:ext cx="9144000" cy="2387600"/>
          </a:xfrm>
        </p:spPr>
        <p:txBody>
          <a:bodyPr vert="horz" lIns="91440" tIns="45720" rIns="91440" bIns="45720" rtlCol="0" anchor="ctr">
            <a:noAutofit/>
          </a:bodyPr>
          <a:lstStyle/>
          <a:p>
            <a:r>
              <a:rPr lang="en-US" sz="4400" b="1" dirty="0">
                <a:solidFill>
                  <a:srgbClr val="D77157"/>
                </a:solidFill>
                <a:ea typeface="+mj-lt"/>
                <a:cs typeface="+mj-lt"/>
              </a:rPr>
              <a:t>The Junior STEM Challenge follows the same process! You will pick problem, do research, identify your stakeholders, design a solution, create a model and Engineering </a:t>
            </a:r>
            <a:r>
              <a:rPr lang="en-US" sz="4400" b="1">
                <a:solidFill>
                  <a:srgbClr val="D77157"/>
                </a:solidFill>
                <a:ea typeface="+mj-lt"/>
                <a:cs typeface="+mj-lt"/>
              </a:rPr>
              <a:t>Notebook, and create a </a:t>
            </a:r>
            <a:r>
              <a:rPr lang="en-US" sz="4400" b="1" dirty="0">
                <a:solidFill>
                  <a:srgbClr val="D77157"/>
                </a:solidFill>
                <a:ea typeface="+mj-lt"/>
                <a:cs typeface="+mj-lt"/>
              </a:rPr>
              <a:t>display!</a:t>
            </a:r>
            <a:endParaRPr lang="en-US" sz="4400" b="1">
              <a:solidFill>
                <a:srgbClr val="D77157"/>
              </a:solidFill>
            </a:endParaRPr>
          </a:p>
        </p:txBody>
      </p:sp>
    </p:spTree>
    <p:extLst>
      <p:ext uri="{BB962C8B-B14F-4D97-AF65-F5344CB8AC3E}">
        <p14:creationId xmlns:p14="http://schemas.microsoft.com/office/powerpoint/2010/main" val="9403596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025D4-5183-5F25-6EF4-318F70576D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C8F1BD-0AAF-EDAA-DF4D-66A368294349}"/>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Share:</a:t>
            </a:r>
            <a:r>
              <a:rPr lang="en-US" dirty="0">
                <a:ea typeface="+mj-lt"/>
                <a:cs typeface="+mj-lt"/>
              </a:rPr>
              <a:t> </a:t>
            </a:r>
            <a:r>
              <a:rPr lang="en-US">
                <a:ea typeface="+mj-lt"/>
                <a:cs typeface="+mj-lt"/>
              </a:rPr>
              <a:t>Why is it important to keep an Engineering Notebook?  </a:t>
            </a:r>
            <a:endParaRPr lang="en-US" dirty="0"/>
          </a:p>
        </p:txBody>
      </p:sp>
      <p:pic>
        <p:nvPicPr>
          <p:cNvPr id="4" name="Picture 3">
            <a:extLst>
              <a:ext uri="{FF2B5EF4-FFF2-40B4-BE49-F238E27FC236}">
                <a16:creationId xmlns:a16="http://schemas.microsoft.com/office/drawing/2014/main" id="{C07F7682-F039-EE9F-DBF0-9A8497C00D72}"/>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31812775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0039D-E2F0-2F43-1347-4C153D67B7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D5815B-FC14-3156-05B4-B04ED001ECF4}"/>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Share:</a:t>
            </a:r>
            <a:r>
              <a:rPr lang="en-US" dirty="0">
                <a:ea typeface="+mj-lt"/>
                <a:cs typeface="+mj-lt"/>
              </a:rPr>
              <a:t> </a:t>
            </a:r>
            <a:r>
              <a:rPr lang="en-US">
                <a:ea typeface="+mj-lt"/>
                <a:cs typeface="+mj-lt"/>
              </a:rPr>
              <a:t>Why do you think I asked you to present your model? </a:t>
            </a:r>
            <a:endParaRPr lang="en-US" dirty="0"/>
          </a:p>
        </p:txBody>
      </p:sp>
      <p:pic>
        <p:nvPicPr>
          <p:cNvPr id="4" name="Picture 3">
            <a:extLst>
              <a:ext uri="{FF2B5EF4-FFF2-40B4-BE49-F238E27FC236}">
                <a16:creationId xmlns:a16="http://schemas.microsoft.com/office/drawing/2014/main" id="{79E54B41-D644-1BE3-C4B7-BC69BF5D0482}"/>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19697771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E62B9-C5F7-49E7-A613-536046207A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D04EA2-2E47-901B-7E78-76B8493C9BFF}"/>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a:solidFill>
                  <a:srgbClr val="219DBA"/>
                </a:solidFill>
                <a:ea typeface="+mj-lt"/>
                <a:cs typeface="+mj-lt"/>
              </a:rPr>
              <a:t>Share:</a:t>
            </a:r>
            <a:r>
              <a:rPr lang="en-US" dirty="0">
                <a:ea typeface="+mj-lt"/>
                <a:cs typeface="+mj-lt"/>
              </a:rPr>
              <a:t> </a:t>
            </a:r>
            <a:r>
              <a:rPr lang="en-US">
                <a:ea typeface="+mj-lt"/>
                <a:cs typeface="+mj-lt"/>
              </a:rPr>
              <a:t>Does anyone have any questions about the Junior STEM</a:t>
            </a:r>
            <a:endParaRPr lang="en-US" dirty="0">
              <a:ea typeface="+mj-lt"/>
              <a:cs typeface="+mj-lt"/>
            </a:endParaRPr>
          </a:p>
          <a:p>
            <a:r>
              <a:rPr lang="en-US">
                <a:ea typeface="+mj-lt"/>
                <a:cs typeface="+mj-lt"/>
              </a:rPr>
              <a:t>Challenge process or any of the things you need to make for the</a:t>
            </a:r>
            <a:endParaRPr lang="en-US"/>
          </a:p>
          <a:p>
            <a:r>
              <a:rPr lang="en-US">
                <a:ea typeface="+mj-lt"/>
                <a:cs typeface="+mj-lt"/>
              </a:rPr>
              <a:t>STEM Challenge? </a:t>
            </a:r>
            <a:endParaRPr lang="en-US"/>
          </a:p>
        </p:txBody>
      </p:sp>
      <p:pic>
        <p:nvPicPr>
          <p:cNvPr id="4" name="Picture 3">
            <a:extLst>
              <a:ext uri="{FF2B5EF4-FFF2-40B4-BE49-F238E27FC236}">
                <a16:creationId xmlns:a16="http://schemas.microsoft.com/office/drawing/2014/main" id="{5B0294F0-D2AB-0F0A-2058-41CBF639B9B4}"/>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8778608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A1012-E5F3-D0B6-6963-BF82F7701E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0335BB-9497-150B-2D5E-920865358EFA}"/>
              </a:ext>
            </a:extLst>
          </p:cNvPr>
          <p:cNvSpPr>
            <a:spLocks noGrp="1"/>
          </p:cNvSpPr>
          <p:nvPr>
            <p:ph type="title"/>
          </p:nvPr>
        </p:nvSpPr>
        <p:spPr>
          <a:xfrm>
            <a:off x="831850" y="2002815"/>
            <a:ext cx="10501086" cy="2830966"/>
          </a:xfrm>
        </p:spPr>
        <p:txBody>
          <a:bodyPr vert="horz" lIns="91440" tIns="45720" rIns="91440" bIns="45720" rtlCol="0" anchor="ctr">
            <a:normAutofit/>
          </a:bodyPr>
          <a:lstStyle/>
          <a:p>
            <a:r>
              <a:rPr lang="en-US" b="1" dirty="0">
                <a:solidFill>
                  <a:srgbClr val="219DBA"/>
                </a:solidFill>
                <a:ea typeface="+mj-lt"/>
                <a:cs typeface="+mj-lt"/>
              </a:rPr>
              <a:t>Read:</a:t>
            </a:r>
            <a:r>
              <a:rPr lang="en-US" dirty="0">
                <a:ea typeface="+mj-lt"/>
                <a:cs typeface="+mj-lt"/>
              </a:rPr>
              <a:t> Read the STEM Challenge Theme and </a:t>
            </a:r>
            <a:r>
              <a:rPr lang="en-US">
                <a:ea typeface="+mj-lt"/>
                <a:cs typeface="+mj-lt"/>
              </a:rPr>
              <a:t>Prompts. </a:t>
            </a:r>
          </a:p>
        </p:txBody>
      </p:sp>
      <p:pic>
        <p:nvPicPr>
          <p:cNvPr id="4" name="Picture 3">
            <a:extLst>
              <a:ext uri="{FF2B5EF4-FFF2-40B4-BE49-F238E27FC236}">
                <a16:creationId xmlns:a16="http://schemas.microsoft.com/office/drawing/2014/main" id="{6FD7B950-07E2-E275-2C1F-184E6AFACDCC}"/>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40691508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42057-6515-97A9-CAE3-8004A55A64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40D6A0-8495-E1EB-7347-FB9CF9859DC1}"/>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a:solidFill>
                  <a:srgbClr val="219DBA"/>
                </a:solidFill>
                <a:ea typeface="+mj-lt"/>
                <a:cs typeface="+mj-lt"/>
              </a:rPr>
              <a:t>Share:</a:t>
            </a:r>
            <a:r>
              <a:rPr lang="en-US" dirty="0">
                <a:ea typeface="+mj-lt"/>
                <a:cs typeface="+mj-lt"/>
              </a:rPr>
              <a:t> </a:t>
            </a:r>
            <a:r>
              <a:rPr lang="en-US">
                <a:ea typeface="+mj-lt"/>
                <a:cs typeface="+mj-lt"/>
              </a:rPr>
              <a:t>Why do you think the Junior STEM Challenge problems are so big? Think back to the buildings you all designed during the mini-</a:t>
            </a:r>
            <a:endParaRPr lang="en-US" dirty="0">
              <a:ea typeface="+mj-lt"/>
              <a:cs typeface="+mj-lt"/>
            </a:endParaRPr>
          </a:p>
          <a:p>
            <a:r>
              <a:rPr lang="en-US">
                <a:ea typeface="+mj-lt"/>
                <a:cs typeface="+mj-lt"/>
              </a:rPr>
              <a:t>challenge. </a:t>
            </a:r>
          </a:p>
        </p:txBody>
      </p:sp>
      <p:pic>
        <p:nvPicPr>
          <p:cNvPr id="4" name="Picture 3">
            <a:extLst>
              <a:ext uri="{FF2B5EF4-FFF2-40B4-BE49-F238E27FC236}">
                <a16:creationId xmlns:a16="http://schemas.microsoft.com/office/drawing/2014/main" id="{28916FC0-4D35-64C1-3850-1BD7DE674222}"/>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33587387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FE781-C25D-F067-AF92-47DDE01CECE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85C7AC1-1CA6-C769-F990-98AC766D1920}"/>
              </a:ext>
            </a:extLst>
          </p:cNvPr>
          <p:cNvPicPr>
            <a:picLocks noChangeAspect="1"/>
          </p:cNvPicPr>
          <p:nvPr/>
        </p:nvPicPr>
        <p:blipFill>
          <a:blip r:embed="rId3"/>
          <a:stretch>
            <a:fillRect/>
          </a:stretch>
        </p:blipFill>
        <p:spPr>
          <a:xfrm>
            <a:off x="9669167" y="449135"/>
            <a:ext cx="2254084" cy="1270606"/>
          </a:xfrm>
          <a:prstGeom prst="rect">
            <a:avLst/>
          </a:prstGeom>
        </p:spPr>
      </p:pic>
      <p:sp>
        <p:nvSpPr>
          <p:cNvPr id="2" name="Title 1">
            <a:extLst>
              <a:ext uri="{FF2B5EF4-FFF2-40B4-BE49-F238E27FC236}">
                <a16:creationId xmlns:a16="http://schemas.microsoft.com/office/drawing/2014/main" id="{EF37DE7D-31AD-1526-782B-3F4DC98A9BB6}"/>
              </a:ext>
            </a:extLst>
          </p:cNvPr>
          <p:cNvSpPr>
            <a:spLocks noGrp="1"/>
          </p:cNvSpPr>
          <p:nvPr>
            <p:ph type="ctrTitle"/>
          </p:nvPr>
        </p:nvSpPr>
        <p:spPr>
          <a:xfrm>
            <a:off x="1524000" y="2236055"/>
            <a:ext cx="9144000" cy="2387600"/>
          </a:xfrm>
        </p:spPr>
        <p:txBody>
          <a:bodyPr vert="horz" lIns="91440" tIns="45720" rIns="91440" bIns="45720" rtlCol="0" anchor="ctr">
            <a:noAutofit/>
          </a:bodyPr>
          <a:lstStyle/>
          <a:p>
            <a:r>
              <a:rPr lang="en-US" sz="4400" b="1" dirty="0">
                <a:solidFill>
                  <a:srgbClr val="D77157"/>
                </a:solidFill>
                <a:ea typeface="+mj-lt"/>
                <a:cs typeface="+mj-lt"/>
              </a:rPr>
              <a:t>Start the </a:t>
            </a:r>
            <a:r>
              <a:rPr lang="en-US" sz="4400" b="1">
                <a:solidFill>
                  <a:srgbClr val="D77157"/>
                </a:solidFill>
                <a:ea typeface="+mj-lt"/>
                <a:cs typeface="+mj-lt"/>
              </a:rPr>
              <a:t>Junior STEM</a:t>
            </a:r>
            <a:r>
              <a:rPr lang="en-US" sz="4400" b="1" dirty="0">
                <a:solidFill>
                  <a:srgbClr val="D77157"/>
                </a:solidFill>
                <a:ea typeface="+mj-lt"/>
                <a:cs typeface="+mj-lt"/>
              </a:rPr>
              <a:t> Challenge</a:t>
            </a:r>
            <a:endParaRPr lang="en-US" dirty="0"/>
          </a:p>
        </p:txBody>
      </p:sp>
    </p:spTree>
    <p:extLst>
      <p:ext uri="{BB962C8B-B14F-4D97-AF65-F5344CB8AC3E}">
        <p14:creationId xmlns:p14="http://schemas.microsoft.com/office/powerpoint/2010/main" val="29318681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0A168A0DA65864BA04F1B64B3C52E8B" ma:contentTypeVersion="15" ma:contentTypeDescription="Create a new document." ma:contentTypeScope="" ma:versionID="af3935aaf13112e3c9c0762047f65a1f">
  <xsd:schema xmlns:xsd="http://www.w3.org/2001/XMLSchema" xmlns:xs="http://www.w3.org/2001/XMLSchema" xmlns:p="http://schemas.microsoft.com/office/2006/metadata/properties" xmlns:ns2="cf627a82-c438-4f09-bb70-4df5ae928c0f" xmlns:ns3="ca4b5d80-b151-4335-bdd1-d1b7ebad3e82" targetNamespace="http://schemas.microsoft.com/office/2006/metadata/properties" ma:root="true" ma:fieldsID="6f520dca8e8bcb15ff7946d1f5af2859" ns2:_="" ns3:_="">
    <xsd:import namespace="cf627a82-c438-4f09-bb70-4df5ae928c0f"/>
    <xsd:import namespace="ca4b5d80-b151-4335-bdd1-d1b7ebad3e8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627a82-c438-4f09-bb70-4df5ae928c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f7488d59-e36b-4014-bae3-b1702c59b55f"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a4b5d80-b151-4335-bdd1-d1b7ebad3e8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7711b8b5-395b-4921-9fa0-0593f3367675}" ma:internalName="TaxCatchAll" ma:showField="CatchAllData" ma:web="ca4b5d80-b151-4335-bdd1-d1b7ebad3e8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a4b5d80-b151-4335-bdd1-d1b7ebad3e82" xsi:nil="true"/>
    <lcf76f155ced4ddcb4097134ff3c332f xmlns="cf627a82-c438-4f09-bb70-4df5ae928c0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9D7ED65-B789-4689-A2C2-33A70E0B87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f627a82-c438-4f09-bb70-4df5ae928c0f"/>
    <ds:schemaRef ds:uri="ca4b5d80-b151-4335-bdd1-d1b7ebad3e8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1086DAB-2F57-42CC-9619-A948D5EC1912}">
  <ds:schemaRefs>
    <ds:schemaRef ds:uri="http://schemas.microsoft.com/sharepoint/v3/contenttype/forms"/>
  </ds:schemaRefs>
</ds:datastoreItem>
</file>

<file path=customXml/itemProps3.xml><?xml version="1.0" encoding="utf-8"?>
<ds:datastoreItem xmlns:ds="http://schemas.openxmlformats.org/officeDocument/2006/customXml" ds:itemID="{613796CF-F5D5-441B-A8DA-97CC8BEAC3A1}">
  <ds:schemaRefs>
    <ds:schemaRef ds:uri="http://schemas.microsoft.com/office/2006/metadata/properties"/>
    <ds:schemaRef ds:uri="http://schemas.microsoft.com/office/infopath/2007/PartnerControls"/>
    <ds:schemaRef ds:uri="ca4b5d80-b151-4335-bdd1-d1b7ebad3e82"/>
    <ds:schemaRef ds:uri="cf627a82-c438-4f09-bb70-4df5ae928c0f"/>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21</Slides>
  <Notes>21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Let's Get Started</vt:lpstr>
      <vt:lpstr>Let's Get Started!</vt:lpstr>
      <vt:lpstr>Share: What are some examples of challenges? Give me at least one example of something that is a “challenge.”</vt:lpstr>
      <vt:lpstr>Share: What might it mean to complete an engineering challenge? </vt:lpstr>
      <vt:lpstr>Listen: For the Junior STEM Challenge,  you will make...</vt:lpstr>
      <vt:lpstr>What are some of the different weather or natural disaster problems you might see in Miami?</vt:lpstr>
      <vt:lpstr>Share: The problem was only about weather and natural disasters. Why were we able to give so many different answers? </vt:lpstr>
      <vt:lpstr>PowerPoint Presentation</vt:lpstr>
      <vt:lpstr>Write: Write down at least five more things you would like to know about your problem</vt:lpstr>
      <vt:lpstr>Your job is to design building that can deal with your problem</vt:lpstr>
      <vt:lpstr>Share: Why do we need to know who our stakeholders are when designing our buildings? </vt:lpstr>
      <vt:lpstr>Share: Who are our stakeholders for these buildings? </vt:lpstr>
      <vt:lpstr>Brainstorm: Brainstorm a building that can deal with your problem. </vt:lpstr>
      <vt:lpstr>Model: Create a model of your building! While creating your model, make sure you are recording what you are doing in your Engineering Notebook.</vt:lpstr>
      <vt:lpstr>The Junior STEM Challenge follows the same process! You will pick problem, do research, identify your stakeholders, design a solution, create a model and Engineering Notebook, and create a display!</vt:lpstr>
      <vt:lpstr>Share: Why is it important to keep an Engineering Notebook?  </vt:lpstr>
      <vt:lpstr>Share: Why do you think I asked you to present your model? </vt:lpstr>
      <vt:lpstr>Share: Does anyone have any questions about the Junior STEM Challenge process or any of the things you need to make for the STEM Challenge? </vt:lpstr>
      <vt:lpstr>Read: Read the STEM Challenge Theme and Prompts. </vt:lpstr>
      <vt:lpstr>Share: Why do you think the Junior STEM Challenge problems are so big? Think back to the buildings you all designed during the mini- challenge. </vt:lpstr>
      <vt:lpstr>Start the Junior STEM Challenge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1144</cp:revision>
  <dcterms:created xsi:type="dcterms:W3CDTF">2024-05-06T20:12:25Z</dcterms:created>
  <dcterms:modified xsi:type="dcterms:W3CDTF">2026-07-24T20:32:54Z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0x01010060A168A0DA65864BA04F1B64B3C52E8B</vt:lpwstr>
  </property>
  <property fmtid="{D5CDD505-2E9C-101B-9397-08002B2CF9AE}" pid="3" name="MediaServiceImageTags">
    <vt:lpwstr/>
  </property>
</Properties>
</file>